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1"/>
  </p:notesMasterIdLst>
  <p:sldIdLst>
    <p:sldId id="256" r:id="rId2"/>
    <p:sldId id="295" r:id="rId3"/>
    <p:sldId id="259" r:id="rId4"/>
    <p:sldId id="257" r:id="rId5"/>
    <p:sldId id="258" r:id="rId6"/>
    <p:sldId id="260" r:id="rId7"/>
    <p:sldId id="264" r:id="rId8"/>
    <p:sldId id="265" r:id="rId9"/>
    <p:sldId id="266" r:id="rId10"/>
    <p:sldId id="267" r:id="rId11"/>
    <p:sldId id="268" r:id="rId12"/>
    <p:sldId id="269" r:id="rId13"/>
    <p:sldId id="270" r:id="rId14"/>
    <p:sldId id="271" r:id="rId15"/>
    <p:sldId id="272" r:id="rId16"/>
    <p:sldId id="273" r:id="rId17"/>
    <p:sldId id="261" r:id="rId18"/>
    <p:sldId id="275" r:id="rId19"/>
    <p:sldId id="276" r:id="rId20"/>
    <p:sldId id="277" r:id="rId21"/>
    <p:sldId id="278" r:id="rId22"/>
    <p:sldId id="279" r:id="rId23"/>
    <p:sldId id="280" r:id="rId24"/>
    <p:sldId id="281" r:id="rId25"/>
    <p:sldId id="282" r:id="rId26"/>
    <p:sldId id="283" r:id="rId27"/>
    <p:sldId id="284" r:id="rId28"/>
    <p:sldId id="262" r:id="rId29"/>
    <p:sldId id="285" r:id="rId30"/>
    <p:sldId id="286" r:id="rId31"/>
    <p:sldId id="287" r:id="rId32"/>
    <p:sldId id="288" r:id="rId33"/>
    <p:sldId id="289" r:id="rId34"/>
    <p:sldId id="290" r:id="rId35"/>
    <p:sldId id="291" r:id="rId36"/>
    <p:sldId id="292" r:id="rId37"/>
    <p:sldId id="293" r:id="rId38"/>
    <p:sldId id="294" r:id="rId39"/>
    <p:sldId id="263"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91016"/>
  </p:normalViewPr>
  <p:slideViewPr>
    <p:cSldViewPr snapToGrid="0">
      <p:cViewPr varScale="1">
        <p:scale>
          <a:sx n="65" d="100"/>
          <a:sy n="65" d="100"/>
        </p:scale>
        <p:origin x="560" y="488"/>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4F81E1-6F63-3844-9AA5-11CFCCCA7A10}" type="datetimeFigureOut">
              <a:rPr lang="en-US" smtClean="0"/>
              <a:t>3/7/25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B7C62-1AB9-CC4D-A9D5-B1E7D26A7E56}" type="slidenum">
              <a:rPr lang="en-US" smtClean="0"/>
              <a:t>‹#›</a:t>
            </a:fld>
            <a:endParaRPr lang="en-US"/>
          </a:p>
        </p:txBody>
      </p:sp>
    </p:spTree>
    <p:extLst>
      <p:ext uri="{BB962C8B-B14F-4D97-AF65-F5344CB8AC3E}">
        <p14:creationId xmlns:p14="http://schemas.microsoft.com/office/powerpoint/2010/main" val="1596423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issip.org/wp-content/uploads/2024/08/ISSIP-Handbook-2024-Edition.pdf"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issip.org/wp-content/uploads/2024/08/ISSIP-Handbook-2024-Edition.pdf"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Service is central to all value cocreation</a:t>
            </a:r>
          </a:p>
          <a:p>
            <a:r>
              <a:rPr lang="en-US" dirty="0"/>
              <a:t>We want ISSIP to make that point clearly.</a:t>
            </a:r>
          </a:p>
          <a:p>
            <a:r>
              <a:rPr lang="en-US" dirty="0"/>
              <a:t>Markus webpage – coordinate (build up-structure and need service systems thinking)</a:t>
            </a:r>
          </a:p>
          <a:p>
            <a:r>
              <a:rPr lang="en-US" dirty="0"/>
              <a:t>Come from the strategy of each company… </a:t>
            </a:r>
          </a:p>
          <a:p>
            <a:endParaRPr lang="en-US" dirty="0"/>
          </a:p>
          <a:p>
            <a:r>
              <a:rPr lang="en-US" dirty="0"/>
              <a:t>Strategy – strategy – strategy</a:t>
            </a:r>
          </a:p>
          <a:p>
            <a:r>
              <a:rPr lang="en-US" dirty="0"/>
              <a:t>Service</a:t>
            </a:r>
          </a:p>
          <a:p>
            <a:endParaRPr lang="en-US" dirty="0"/>
          </a:p>
          <a:p>
            <a:r>
              <a:rPr lang="en-US" dirty="0" err="1"/>
              <a:t>Adesso</a:t>
            </a:r>
            <a:r>
              <a:rPr lang="en-US" dirty="0"/>
              <a:t> – 10K software company</a:t>
            </a:r>
          </a:p>
          <a:p>
            <a:endParaRPr lang="en-US" dirty="0"/>
          </a:p>
          <a:p>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1</a:t>
            </a:fld>
            <a:endParaRPr lang="en-US"/>
          </a:p>
        </p:txBody>
      </p:sp>
    </p:spTree>
    <p:extLst>
      <p:ext uri="{BB962C8B-B14F-4D97-AF65-F5344CB8AC3E}">
        <p14:creationId xmlns:p14="http://schemas.microsoft.com/office/powerpoint/2010/main" val="32289021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Page 9 in Handbook: </a:t>
            </a:r>
            <a:r>
              <a:rPr lang="en-US" dirty="0">
                <a:hlinkClick r:id="rId3"/>
              </a:rPr>
              <a:t>https://issip.org/wp-content/uploads/2024/08/ISSIP-Handbook-2024-Edition.pdf</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22</a:t>
            </a:fld>
            <a:endParaRPr lang="en-US"/>
          </a:p>
        </p:txBody>
      </p:sp>
    </p:spTree>
    <p:extLst>
      <p:ext uri="{BB962C8B-B14F-4D97-AF65-F5344CB8AC3E}">
        <p14:creationId xmlns:p14="http://schemas.microsoft.com/office/powerpoint/2010/main" val="3868778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issip.org</a:t>
            </a:r>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23</a:t>
            </a:fld>
            <a:endParaRPr lang="en-US"/>
          </a:p>
        </p:txBody>
      </p:sp>
    </p:spTree>
    <p:extLst>
      <p:ext uri="{BB962C8B-B14F-4D97-AF65-F5344CB8AC3E}">
        <p14:creationId xmlns:p14="http://schemas.microsoft.com/office/powerpoint/2010/main" val="2534168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URL: https://</a:t>
            </a:r>
            <a:r>
              <a:rPr lang="en-US" dirty="0" err="1"/>
              <a:t>issip.org</a:t>
            </a:r>
            <a:r>
              <a:rPr lang="en-US" dirty="0"/>
              <a:t>/2024/01/05/2024-upcoming-conferences/</a:t>
            </a:r>
          </a:p>
        </p:txBody>
      </p:sp>
      <p:sp>
        <p:nvSpPr>
          <p:cNvPr id="4" name="Slide Number Placeholder 3"/>
          <p:cNvSpPr>
            <a:spLocks noGrp="1"/>
          </p:cNvSpPr>
          <p:nvPr>
            <p:ph type="sldNum" sz="quarter" idx="5"/>
          </p:nvPr>
        </p:nvSpPr>
        <p:spPr/>
        <p:txBody>
          <a:bodyPr/>
          <a:lstStyle/>
          <a:p>
            <a:fld id="{F97B7C62-1AB9-CC4D-A9D5-B1E7D26A7E56}" type="slidenum">
              <a:rPr lang="en-US" smtClean="0"/>
              <a:t>24</a:t>
            </a:fld>
            <a:endParaRPr lang="en-US"/>
          </a:p>
        </p:txBody>
      </p:sp>
    </p:spTree>
    <p:extLst>
      <p:ext uri="{BB962C8B-B14F-4D97-AF65-F5344CB8AC3E}">
        <p14:creationId xmlns:p14="http://schemas.microsoft.com/office/powerpoint/2010/main" val="1100428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News &amp; Blog Posts</a:t>
            </a:r>
          </a:p>
          <a:p>
            <a:r>
              <a:rPr lang="en-US" dirty="0"/>
              <a:t>URL: https://</a:t>
            </a:r>
            <a:r>
              <a:rPr lang="en-US" dirty="0" err="1"/>
              <a:t>issip.org</a:t>
            </a:r>
            <a:r>
              <a:rPr lang="en-US" dirty="0"/>
              <a:t>/news/</a:t>
            </a:r>
          </a:p>
          <a:p>
            <a:endParaRPr lang="en-US" dirty="0"/>
          </a:p>
          <a:p>
            <a:r>
              <a:rPr lang="en-US" dirty="0"/>
              <a:t>LinkedIn Group</a:t>
            </a:r>
          </a:p>
          <a:p>
            <a:r>
              <a:rPr lang="en-US" dirty="0"/>
              <a:t>URL:  https://</a:t>
            </a:r>
            <a:r>
              <a:rPr lang="en-US" dirty="0" err="1"/>
              <a:t>www.linkedin.com</a:t>
            </a:r>
            <a:r>
              <a:rPr lang="en-US" dirty="0"/>
              <a:t>/groups/4720974/</a:t>
            </a:r>
          </a:p>
        </p:txBody>
      </p:sp>
      <p:sp>
        <p:nvSpPr>
          <p:cNvPr id="4" name="Slide Number Placeholder 3"/>
          <p:cNvSpPr>
            <a:spLocks noGrp="1"/>
          </p:cNvSpPr>
          <p:nvPr>
            <p:ph type="sldNum" sz="quarter" idx="5"/>
          </p:nvPr>
        </p:nvSpPr>
        <p:spPr/>
        <p:txBody>
          <a:bodyPr/>
          <a:lstStyle/>
          <a:p>
            <a:fld id="{F97B7C62-1AB9-CC4D-A9D5-B1E7D26A7E56}" type="slidenum">
              <a:rPr lang="en-US" smtClean="0"/>
              <a:t>25</a:t>
            </a:fld>
            <a:endParaRPr lang="en-US"/>
          </a:p>
        </p:txBody>
      </p:sp>
    </p:spTree>
    <p:extLst>
      <p:ext uri="{BB962C8B-B14F-4D97-AF65-F5344CB8AC3E}">
        <p14:creationId xmlns:p14="http://schemas.microsoft.com/office/powerpoint/2010/main" val="4225080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URL: https://</a:t>
            </a:r>
            <a:r>
              <a:rPr lang="en-US" dirty="0" err="1"/>
              <a:t>issip.org</a:t>
            </a:r>
            <a:r>
              <a:rPr lang="en-US" dirty="0"/>
              <a:t>/upcoming-events/</a:t>
            </a:r>
          </a:p>
        </p:txBody>
      </p:sp>
      <p:sp>
        <p:nvSpPr>
          <p:cNvPr id="4" name="Slide Number Placeholder 3"/>
          <p:cNvSpPr>
            <a:spLocks noGrp="1"/>
          </p:cNvSpPr>
          <p:nvPr>
            <p:ph type="sldNum" sz="quarter" idx="5"/>
          </p:nvPr>
        </p:nvSpPr>
        <p:spPr/>
        <p:txBody>
          <a:bodyPr/>
          <a:lstStyle/>
          <a:p>
            <a:fld id="{F97B7C62-1AB9-CC4D-A9D5-B1E7D26A7E56}" type="slidenum">
              <a:rPr lang="en-US" smtClean="0"/>
              <a:t>26</a:t>
            </a:fld>
            <a:endParaRPr lang="en-US"/>
          </a:p>
        </p:txBody>
      </p:sp>
    </p:spTree>
    <p:extLst>
      <p:ext uri="{BB962C8B-B14F-4D97-AF65-F5344CB8AC3E}">
        <p14:creationId xmlns:p14="http://schemas.microsoft.com/office/powerpoint/2010/main" val="16427042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URL: https://</a:t>
            </a:r>
            <a:r>
              <a:rPr lang="en-US" dirty="0" err="1"/>
              <a:t>issip.org</a:t>
            </a:r>
            <a:r>
              <a:rPr lang="en-US" dirty="0"/>
              <a:t>/</a:t>
            </a:r>
            <a:r>
              <a:rPr lang="en-US" dirty="0" err="1"/>
              <a:t>issip</a:t>
            </a:r>
            <a:r>
              <a:rPr lang="en-US" dirty="0"/>
              <a:t>-and-</a:t>
            </a:r>
            <a:r>
              <a:rPr lang="en-US" dirty="0" err="1"/>
              <a:t>bep</a:t>
            </a:r>
            <a:r>
              <a:rPr lang="en-US" dirty="0"/>
              <a:t>/</a:t>
            </a:r>
          </a:p>
        </p:txBody>
      </p:sp>
      <p:sp>
        <p:nvSpPr>
          <p:cNvPr id="4" name="Slide Number Placeholder 3"/>
          <p:cNvSpPr>
            <a:spLocks noGrp="1"/>
          </p:cNvSpPr>
          <p:nvPr>
            <p:ph type="sldNum" sz="quarter" idx="5"/>
          </p:nvPr>
        </p:nvSpPr>
        <p:spPr/>
        <p:txBody>
          <a:bodyPr/>
          <a:lstStyle/>
          <a:p>
            <a:fld id="{F97B7C62-1AB9-CC4D-A9D5-B1E7D26A7E56}" type="slidenum">
              <a:rPr lang="en-US" smtClean="0"/>
              <a:t>27</a:t>
            </a:fld>
            <a:endParaRPr lang="en-US"/>
          </a:p>
        </p:txBody>
      </p:sp>
    </p:spTree>
    <p:extLst>
      <p:ext uri="{BB962C8B-B14F-4D97-AF65-F5344CB8AC3E}">
        <p14:creationId xmlns:p14="http://schemas.microsoft.com/office/powerpoint/2010/main" val="1580884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URL: https://</a:t>
            </a:r>
            <a:r>
              <a:rPr lang="en-US" dirty="0" err="1"/>
              <a:t>www.slideshare.net</a:t>
            </a:r>
            <a:r>
              <a:rPr lang="en-US" dirty="0"/>
              <a:t>/slideshow/20240410-issip-ggg-qtrly-community-connection-slidespptx/267187516</a:t>
            </a:r>
          </a:p>
        </p:txBody>
      </p:sp>
      <p:sp>
        <p:nvSpPr>
          <p:cNvPr id="4" name="Slide Number Placeholder 3"/>
          <p:cNvSpPr>
            <a:spLocks noGrp="1"/>
          </p:cNvSpPr>
          <p:nvPr>
            <p:ph type="sldNum" sz="quarter" idx="5"/>
          </p:nvPr>
        </p:nvSpPr>
        <p:spPr/>
        <p:txBody>
          <a:bodyPr/>
          <a:lstStyle/>
          <a:p>
            <a:fld id="{F97B7C62-1AB9-CC4D-A9D5-B1E7D26A7E56}" type="slidenum">
              <a:rPr lang="en-US" smtClean="0"/>
              <a:t>29</a:t>
            </a:fld>
            <a:endParaRPr lang="en-US"/>
          </a:p>
        </p:txBody>
      </p:sp>
    </p:spTree>
    <p:extLst>
      <p:ext uri="{BB962C8B-B14F-4D97-AF65-F5344CB8AC3E}">
        <p14:creationId xmlns:p14="http://schemas.microsoft.com/office/powerpoint/2010/main" val="36482142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URL: https://</a:t>
            </a:r>
            <a:r>
              <a:rPr lang="en-US" dirty="0" err="1"/>
              <a:t>issip.org</a:t>
            </a:r>
            <a:r>
              <a:rPr lang="en-US" dirty="0"/>
              <a:t>/newsletters/</a:t>
            </a:r>
          </a:p>
          <a:p>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30</a:t>
            </a:fld>
            <a:endParaRPr lang="en-US"/>
          </a:p>
        </p:txBody>
      </p:sp>
    </p:spTree>
    <p:extLst>
      <p:ext uri="{BB962C8B-B14F-4D97-AF65-F5344CB8AC3E}">
        <p14:creationId xmlns:p14="http://schemas.microsoft.com/office/powerpoint/2010/main" val="575369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issip.org</a:t>
            </a:r>
            <a:r>
              <a:rPr lang="en-US" dirty="0"/>
              <a:t>/2024/09/10/meet-the-nominees-for-vp-2025/</a:t>
            </a:r>
          </a:p>
        </p:txBody>
      </p:sp>
      <p:sp>
        <p:nvSpPr>
          <p:cNvPr id="4" name="Slide Number Placeholder 3"/>
          <p:cNvSpPr>
            <a:spLocks noGrp="1"/>
          </p:cNvSpPr>
          <p:nvPr>
            <p:ph type="sldNum" sz="quarter" idx="5"/>
          </p:nvPr>
        </p:nvSpPr>
        <p:spPr/>
        <p:txBody>
          <a:bodyPr/>
          <a:lstStyle/>
          <a:p>
            <a:fld id="{F97B7C62-1AB9-CC4D-A9D5-B1E7D26A7E56}" type="slidenum">
              <a:rPr lang="en-US" smtClean="0"/>
              <a:t>31</a:t>
            </a:fld>
            <a:endParaRPr lang="en-US"/>
          </a:p>
        </p:txBody>
      </p:sp>
    </p:spTree>
    <p:extLst>
      <p:ext uri="{BB962C8B-B14F-4D97-AF65-F5344CB8AC3E}">
        <p14:creationId xmlns:p14="http://schemas.microsoft.com/office/powerpoint/2010/main" val="28261319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issip.org</a:t>
            </a:r>
            <a:r>
              <a:rPr lang="en-US" dirty="0"/>
              <a:t>/award-nominations/</a:t>
            </a:r>
          </a:p>
          <a:p>
            <a:endParaRPr lang="en-US" dirty="0"/>
          </a:p>
          <a:p>
            <a:r>
              <a:rPr lang="en-US" dirty="0"/>
              <a:t>https://</a:t>
            </a:r>
            <a:r>
              <a:rPr lang="en-US" dirty="0" err="1"/>
              <a:t>docs.google.com</a:t>
            </a:r>
            <a:r>
              <a:rPr lang="en-US" dirty="0"/>
              <a:t>/forms/d/e/1FAIpQLSdYEuEykcYnIEUL9gASo1amkpDqYMXa8hIkKCQem3yG83iIMA/</a:t>
            </a:r>
            <a:r>
              <a:rPr lang="en-US" dirty="0" err="1"/>
              <a:t>viewform</a:t>
            </a:r>
            <a:endParaRPr lang="en-US" dirty="0"/>
          </a:p>
          <a:p>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32</a:t>
            </a:fld>
            <a:endParaRPr lang="en-US"/>
          </a:p>
        </p:txBody>
      </p:sp>
    </p:spTree>
    <p:extLst>
      <p:ext uri="{BB962C8B-B14F-4D97-AF65-F5344CB8AC3E}">
        <p14:creationId xmlns:p14="http://schemas.microsoft.com/office/powerpoint/2010/main" val="1183721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YouTube: Service in the AI Era</a:t>
            </a:r>
          </a:p>
          <a:p>
            <a:r>
              <a:rPr lang="en-US" dirty="0"/>
              <a:t>URL: https://</a:t>
            </a:r>
            <a:r>
              <a:rPr lang="en-US" dirty="0" err="1"/>
              <a:t>youtu.be</a:t>
            </a:r>
            <a:r>
              <a:rPr lang="en-US" dirty="0"/>
              <a:t>/31GEBHOXpl0</a:t>
            </a:r>
          </a:p>
          <a:p>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3</a:t>
            </a:fld>
            <a:endParaRPr lang="en-US"/>
          </a:p>
        </p:txBody>
      </p:sp>
    </p:spTree>
    <p:extLst>
      <p:ext uri="{BB962C8B-B14F-4D97-AF65-F5344CB8AC3E}">
        <p14:creationId xmlns:p14="http://schemas.microsoft.com/office/powerpoint/2010/main" val="323864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www.linkedin.com</a:t>
            </a:r>
            <a:r>
              <a:rPr lang="en-US" dirty="0"/>
              <a:t>/company/international-society-of-service-innovation-professionals-issip-/?</a:t>
            </a:r>
            <a:r>
              <a:rPr lang="en-US" dirty="0" err="1"/>
              <a:t>viewAsMember</a:t>
            </a:r>
            <a:r>
              <a:rPr lang="en-US" dirty="0"/>
              <a:t>=true</a:t>
            </a:r>
          </a:p>
        </p:txBody>
      </p:sp>
      <p:sp>
        <p:nvSpPr>
          <p:cNvPr id="4" name="Slide Number Placeholder 3"/>
          <p:cNvSpPr>
            <a:spLocks noGrp="1"/>
          </p:cNvSpPr>
          <p:nvPr>
            <p:ph type="sldNum" sz="quarter" idx="5"/>
          </p:nvPr>
        </p:nvSpPr>
        <p:spPr/>
        <p:txBody>
          <a:bodyPr/>
          <a:lstStyle/>
          <a:p>
            <a:fld id="{F97B7C62-1AB9-CC4D-A9D5-B1E7D26A7E56}" type="slidenum">
              <a:rPr lang="en-US" smtClean="0"/>
              <a:t>33</a:t>
            </a:fld>
            <a:endParaRPr lang="en-US"/>
          </a:p>
        </p:txBody>
      </p:sp>
    </p:spTree>
    <p:extLst>
      <p:ext uri="{BB962C8B-B14F-4D97-AF65-F5344CB8AC3E}">
        <p14:creationId xmlns:p14="http://schemas.microsoft.com/office/powerpoint/2010/main" val="8726242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www.youtube.com</a:t>
            </a:r>
            <a:r>
              <a:rPr lang="en-US" dirty="0"/>
              <a:t>/user/</a:t>
            </a:r>
            <a:r>
              <a:rPr lang="en-US" dirty="0" err="1"/>
              <a:t>ISSIPorg</a:t>
            </a:r>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35</a:t>
            </a:fld>
            <a:endParaRPr lang="en-US"/>
          </a:p>
        </p:txBody>
      </p:sp>
    </p:spTree>
    <p:extLst>
      <p:ext uri="{BB962C8B-B14F-4D97-AF65-F5344CB8AC3E}">
        <p14:creationId xmlns:p14="http://schemas.microsoft.com/office/powerpoint/2010/main" val="32216570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www.slideshare.net</a:t>
            </a:r>
            <a:r>
              <a:rPr lang="en-US" dirty="0"/>
              <a:t>/</a:t>
            </a:r>
            <a:r>
              <a:rPr lang="en-US" dirty="0" err="1"/>
              <a:t>issip</a:t>
            </a:r>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36</a:t>
            </a:fld>
            <a:endParaRPr lang="en-US"/>
          </a:p>
        </p:txBody>
      </p:sp>
    </p:spTree>
    <p:extLst>
      <p:ext uri="{BB962C8B-B14F-4D97-AF65-F5344CB8AC3E}">
        <p14:creationId xmlns:p14="http://schemas.microsoft.com/office/powerpoint/2010/main" val="42173546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issip.org</a:t>
            </a:r>
            <a:r>
              <a:rPr lang="en-US" dirty="0"/>
              <a:t>/community/current-ambassadors/</a:t>
            </a:r>
          </a:p>
        </p:txBody>
      </p:sp>
      <p:sp>
        <p:nvSpPr>
          <p:cNvPr id="4" name="Slide Number Placeholder 3"/>
          <p:cNvSpPr>
            <a:spLocks noGrp="1"/>
          </p:cNvSpPr>
          <p:nvPr>
            <p:ph type="sldNum" sz="quarter" idx="5"/>
          </p:nvPr>
        </p:nvSpPr>
        <p:spPr/>
        <p:txBody>
          <a:bodyPr/>
          <a:lstStyle/>
          <a:p>
            <a:fld id="{F97B7C62-1AB9-CC4D-A9D5-B1E7D26A7E56}" type="slidenum">
              <a:rPr lang="en-US" smtClean="0"/>
              <a:t>37</a:t>
            </a:fld>
            <a:endParaRPr lang="en-US"/>
          </a:p>
        </p:txBody>
      </p:sp>
    </p:spTree>
    <p:extLst>
      <p:ext uri="{BB962C8B-B14F-4D97-AF65-F5344CB8AC3E}">
        <p14:creationId xmlns:p14="http://schemas.microsoft.com/office/powerpoint/2010/main" val="26082824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benevity.com</a:t>
            </a:r>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38</a:t>
            </a:fld>
            <a:endParaRPr lang="en-US"/>
          </a:p>
        </p:txBody>
      </p:sp>
    </p:spTree>
    <p:extLst>
      <p:ext uri="{BB962C8B-B14F-4D97-AF65-F5344CB8AC3E}">
        <p14:creationId xmlns:p14="http://schemas.microsoft.com/office/powerpoint/2010/main" val="8272451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Responder Link versus Preview Link Important</a:t>
            </a:r>
          </a:p>
          <a:p>
            <a:r>
              <a:rPr lang="en-US" dirty="0"/>
              <a:t>Responder Link URL: https://</a:t>
            </a:r>
            <a:r>
              <a:rPr lang="en-US" dirty="0" err="1"/>
              <a:t>docs.google.com</a:t>
            </a:r>
            <a:r>
              <a:rPr lang="en-US" dirty="0"/>
              <a:t>/forms/d/e/1FAIpQLSfG_x6NQ6_qXahCch2i6E9yVmu7jtwefVX33nf4pYiJZG41zg/</a:t>
            </a:r>
            <a:r>
              <a:rPr lang="en-US" dirty="0" err="1"/>
              <a:t>viewform</a:t>
            </a:r>
            <a:endParaRPr lang="en-US" dirty="0"/>
          </a:p>
          <a:p>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39</a:t>
            </a:fld>
            <a:endParaRPr lang="en-US"/>
          </a:p>
        </p:txBody>
      </p:sp>
    </p:spTree>
    <p:extLst>
      <p:ext uri="{BB962C8B-B14F-4D97-AF65-F5344CB8AC3E}">
        <p14:creationId xmlns:p14="http://schemas.microsoft.com/office/powerpoint/2010/main" val="2994514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B7C62-1AB9-CC4D-A9D5-B1E7D26A7E56}" type="slidenum">
              <a:rPr lang="en-US" smtClean="0"/>
              <a:t>4</a:t>
            </a:fld>
            <a:endParaRPr lang="en-US"/>
          </a:p>
        </p:txBody>
      </p:sp>
    </p:spTree>
    <p:extLst>
      <p:ext uri="{BB962C8B-B14F-4D97-AF65-F5344CB8AC3E}">
        <p14:creationId xmlns:p14="http://schemas.microsoft.com/office/powerpoint/2010/main" val="3425531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Strategy – strategy – strategy</a:t>
            </a:r>
          </a:p>
          <a:p>
            <a:r>
              <a:rPr lang="en-US" dirty="0"/>
              <a:t>Do you think stand-alone is best</a:t>
            </a:r>
          </a:p>
          <a:p>
            <a:endParaRPr lang="en-US" dirty="0"/>
          </a:p>
          <a:p>
            <a:r>
              <a:rPr lang="en-US" dirty="0"/>
              <a:t>Approach collaboration …</a:t>
            </a:r>
          </a:p>
          <a:p>
            <a:endParaRPr lang="en-US" dirty="0"/>
          </a:p>
          <a:p>
            <a:r>
              <a:rPr lang="en-US" dirty="0"/>
              <a:t>Strategy fit and all the stakeholders</a:t>
            </a:r>
          </a:p>
          <a:p>
            <a:r>
              <a:rPr lang="en-US" dirty="0"/>
              <a:t>Danger is too complex</a:t>
            </a:r>
          </a:p>
          <a:p>
            <a:r>
              <a:rPr lang="en-US" dirty="0"/>
              <a:t>Keep it simple and understandable</a:t>
            </a:r>
          </a:p>
          <a:p>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8</a:t>
            </a:fld>
            <a:endParaRPr lang="en-US"/>
          </a:p>
        </p:txBody>
      </p:sp>
    </p:spTree>
    <p:extLst>
      <p:ext uri="{BB962C8B-B14F-4D97-AF65-F5344CB8AC3E}">
        <p14:creationId xmlns:p14="http://schemas.microsoft.com/office/powerpoint/2010/main" val="2760996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err="1"/>
              <a:t>WargCourse</a:t>
            </a:r>
            <a:r>
              <a:rPr lang="en-US" dirty="0"/>
              <a:t> Warg Cert - Markus Warg online certification - https://</a:t>
            </a:r>
            <a:r>
              <a:rPr lang="en-US" dirty="0" err="1"/>
              <a:t>www.ifsd.hamburg</a:t>
            </a:r>
            <a:r>
              <a:rPr lang="en-US" dirty="0"/>
              <a:t>/CERTIFICATE-SDA-PROFESSIONAL-ONE/</a:t>
            </a:r>
          </a:p>
          <a:p>
            <a:pPr marL="171450" indent="-171450">
              <a:buFontTx/>
              <a:buChar char="-"/>
            </a:pPr>
            <a:endParaRPr lang="en-US" dirty="0"/>
          </a:p>
          <a:p>
            <a:pPr algn="l"/>
            <a:r>
              <a:rPr lang="en-US" dirty="0"/>
              <a:t>Markus wrote: </a:t>
            </a:r>
            <a:r>
              <a:rPr lang="en-US" b="0" i="0" u="none" strike="noStrike" dirty="0">
                <a:solidFill>
                  <a:srgbClr val="222222"/>
                </a:solidFill>
                <a:effectLst/>
                <a:latin typeface="Arial" panose="020B0604020202020204" pitchFamily="34" charset="0"/>
              </a:rPr>
              <a:t>I have adapted the narrative and have already won in the last two month some icons of German companies as customers with the new introduction to service science.</a:t>
            </a:r>
          </a:p>
          <a:p>
            <a:pPr algn="l"/>
            <a:br>
              <a:rPr lang="en-US" b="0" i="0" u="none" strike="noStrike" dirty="0">
                <a:solidFill>
                  <a:srgbClr val="222222"/>
                </a:solidFill>
                <a:effectLst/>
                <a:latin typeface="Arial" panose="020B0604020202020204" pitchFamily="34" charset="0"/>
              </a:rPr>
            </a:br>
            <a:endParaRPr lang="en-US" b="0" i="0" u="none" strike="noStrike" dirty="0">
              <a:solidFill>
                <a:srgbClr val="222222"/>
              </a:solidFill>
              <a:effectLst/>
              <a:latin typeface="Arial" panose="020B0604020202020204" pitchFamily="34" charset="0"/>
            </a:endParaRPr>
          </a:p>
          <a:p>
            <a:pPr algn="l"/>
            <a:r>
              <a:rPr lang="en-US" b="0" i="0" u="none" strike="noStrike" dirty="0">
                <a:solidFill>
                  <a:srgbClr val="222222"/>
                </a:solidFill>
                <a:effectLst/>
                <a:latin typeface="Arial" panose="020B0604020202020204" pitchFamily="34" charset="0"/>
              </a:rPr>
              <a:t>Topic: WHY IS SERVICE AT THE CORE?</a:t>
            </a:r>
          </a:p>
          <a:p>
            <a:pPr algn="l"/>
            <a:br>
              <a:rPr lang="en-US" b="0" i="0" u="none" strike="noStrike" dirty="0">
                <a:solidFill>
                  <a:srgbClr val="222222"/>
                </a:solidFill>
                <a:effectLst/>
                <a:latin typeface="Arial" panose="020B0604020202020204" pitchFamily="34" charset="0"/>
              </a:rPr>
            </a:br>
            <a:endParaRPr lang="en-US" b="0" i="0" u="none" strike="noStrike" dirty="0">
              <a:solidFill>
                <a:srgbClr val="222222"/>
              </a:solidFill>
              <a:effectLst/>
              <a:latin typeface="Arial" panose="020B0604020202020204" pitchFamily="34" charset="0"/>
            </a:endParaRPr>
          </a:p>
          <a:p>
            <a:pPr algn="l"/>
            <a:r>
              <a:rPr lang="en-US" b="0" i="0" u="none" strike="noStrike" dirty="0">
                <a:solidFill>
                  <a:srgbClr val="222222"/>
                </a:solidFill>
                <a:effectLst/>
                <a:latin typeface="Arial" panose="020B0604020202020204" pitchFamily="34" charset="0"/>
              </a:rPr>
              <a:t>1. initial situation Today (Porters three waves): digitalization, networking devices, digital transformations, platform economy...</a:t>
            </a:r>
          </a:p>
          <a:p>
            <a:pPr algn="l"/>
            <a:br>
              <a:rPr lang="en-US" b="0" i="0" u="none" strike="noStrike" dirty="0">
                <a:solidFill>
                  <a:srgbClr val="222222"/>
                </a:solidFill>
                <a:effectLst/>
                <a:latin typeface="Arial" panose="020B0604020202020204" pitchFamily="34" charset="0"/>
              </a:rPr>
            </a:br>
            <a:endParaRPr lang="en-US" b="0" i="0" u="none" strike="noStrike" dirty="0">
              <a:solidFill>
                <a:srgbClr val="222222"/>
              </a:solidFill>
              <a:effectLst/>
              <a:latin typeface="Arial" panose="020B0604020202020204" pitchFamily="34" charset="0"/>
            </a:endParaRPr>
          </a:p>
          <a:p>
            <a:pPr algn="l"/>
            <a:r>
              <a:rPr lang="en-US" b="0" i="0" u="none" strike="noStrike" dirty="0">
                <a:solidFill>
                  <a:srgbClr val="222222"/>
                </a:solidFill>
                <a:effectLst/>
                <a:latin typeface="Arial" panose="020B0604020202020204" pitchFamily="34" charset="0"/>
              </a:rPr>
              <a:t>2. from value chain to value creation constellations (</a:t>
            </a:r>
            <a:r>
              <a:rPr lang="en-US" b="0" i="0" u="none" strike="noStrike" dirty="0" err="1">
                <a:solidFill>
                  <a:srgbClr val="222222"/>
                </a:solidFill>
                <a:effectLst/>
                <a:latin typeface="Arial" panose="020B0604020202020204" pitchFamily="34" charset="0"/>
              </a:rPr>
              <a:t>Normann</a:t>
            </a:r>
            <a:r>
              <a:rPr lang="en-US" b="0" i="0" u="none" strike="noStrike" dirty="0">
                <a:solidFill>
                  <a:srgbClr val="222222"/>
                </a:solidFill>
                <a:effectLst/>
                <a:latin typeface="Arial" panose="020B0604020202020204" pitchFamily="34" charset="0"/>
              </a:rPr>
              <a:t>)... please see the figure attached ISSIP helps to manage the core question: how to organize the offering and the relationships with partner and customer (in dynamic  networks)</a:t>
            </a:r>
          </a:p>
          <a:p>
            <a:pPr algn="l"/>
            <a:br>
              <a:rPr lang="en-US" b="0" i="0" u="none" strike="noStrike" dirty="0">
                <a:solidFill>
                  <a:srgbClr val="222222"/>
                </a:solidFill>
                <a:effectLst/>
                <a:latin typeface="Arial" panose="020B0604020202020204" pitchFamily="34" charset="0"/>
              </a:rPr>
            </a:br>
            <a:endParaRPr lang="en-US" b="0" i="0" u="none" strike="noStrike" dirty="0">
              <a:solidFill>
                <a:srgbClr val="222222"/>
              </a:solidFill>
              <a:effectLst/>
              <a:latin typeface="Arial" panose="020B0604020202020204" pitchFamily="34" charset="0"/>
            </a:endParaRPr>
          </a:p>
          <a:p>
            <a:pPr algn="l"/>
            <a:r>
              <a:rPr lang="en-US" b="0" i="0" u="none" strike="noStrike" dirty="0">
                <a:solidFill>
                  <a:srgbClr val="222222"/>
                </a:solidFill>
                <a:effectLst/>
                <a:latin typeface="Arial" panose="020B0604020202020204" pitchFamily="34" charset="0"/>
              </a:rPr>
              <a:t>3. service is the basis of social and economic exchange and thus of co-operation, value co-creation, resource density, service innovation.....</a:t>
            </a:r>
          </a:p>
          <a:p>
            <a:pPr algn="l"/>
            <a:br>
              <a:rPr lang="en-US" b="0" i="0" u="none" strike="noStrike" dirty="0">
                <a:solidFill>
                  <a:srgbClr val="222222"/>
                </a:solidFill>
                <a:effectLst/>
                <a:latin typeface="Arial" panose="020B0604020202020204" pitchFamily="34" charset="0"/>
              </a:rPr>
            </a:br>
            <a:endParaRPr lang="en-US" b="0" i="0" u="none" strike="noStrike" dirty="0">
              <a:solidFill>
                <a:srgbClr val="222222"/>
              </a:solidFill>
              <a:effectLst/>
              <a:latin typeface="Arial" panose="020B0604020202020204" pitchFamily="34" charset="0"/>
            </a:endParaRPr>
          </a:p>
          <a:p>
            <a:pPr algn="l"/>
            <a:r>
              <a:rPr lang="en-US" b="0" i="0" u="none" strike="noStrike" dirty="0">
                <a:solidFill>
                  <a:srgbClr val="222222"/>
                </a:solidFill>
                <a:effectLst/>
                <a:latin typeface="Arial" panose="020B0604020202020204" pitchFamily="34" charset="0"/>
              </a:rPr>
              <a:t>I know ALL of you love AI, me to, but my recommendation is to pronounce first of all THAT SERVICE IS AT THE CORE of cooperation and then AI as ONE case for improving.</a:t>
            </a:r>
          </a:p>
          <a:p>
            <a:br>
              <a:rPr lang="en-US" dirty="0"/>
            </a:br>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15</a:t>
            </a:fld>
            <a:endParaRPr lang="en-US"/>
          </a:p>
        </p:txBody>
      </p:sp>
    </p:spTree>
    <p:extLst>
      <p:ext uri="{BB962C8B-B14F-4D97-AF65-F5344CB8AC3E}">
        <p14:creationId xmlns:p14="http://schemas.microsoft.com/office/powerpoint/2010/main" val="28315645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URL: https://</a:t>
            </a:r>
            <a:r>
              <a:rPr lang="en-US" dirty="0" err="1"/>
              <a:t>docs.google.com</a:t>
            </a:r>
            <a:r>
              <a:rPr lang="en-US" dirty="0"/>
              <a:t>/forms/d/e/1FAIpQLSfBolsKNgUOONASJy85qLAiJqye5IYCdhgMgFgRBOXFN1LyPA/</a:t>
            </a:r>
            <a:r>
              <a:rPr lang="en-US" dirty="0" err="1"/>
              <a:t>viewform</a:t>
            </a:r>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18</a:t>
            </a:fld>
            <a:endParaRPr lang="en-US"/>
          </a:p>
        </p:txBody>
      </p:sp>
    </p:spTree>
    <p:extLst>
      <p:ext uri="{BB962C8B-B14F-4D97-AF65-F5344CB8AC3E}">
        <p14:creationId xmlns:p14="http://schemas.microsoft.com/office/powerpoint/2010/main" val="2817882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Page 6 in ISSIP Handbook</a:t>
            </a:r>
          </a:p>
          <a:p>
            <a:r>
              <a:rPr lang="en-US" dirty="0"/>
              <a:t>https://</a:t>
            </a:r>
            <a:r>
              <a:rPr lang="en-US" dirty="0" err="1"/>
              <a:t>issip.org</a:t>
            </a:r>
            <a:r>
              <a:rPr lang="en-US" dirty="0"/>
              <a:t>/wp-content/uploads/2024/08/ISSIP-Handbook-2024-Edition.pdf</a:t>
            </a:r>
          </a:p>
          <a:p>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19</a:t>
            </a:fld>
            <a:endParaRPr lang="en-US"/>
          </a:p>
        </p:txBody>
      </p:sp>
    </p:spTree>
    <p:extLst>
      <p:ext uri="{BB962C8B-B14F-4D97-AF65-F5344CB8AC3E}">
        <p14:creationId xmlns:p14="http://schemas.microsoft.com/office/powerpoint/2010/main" val="1260865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URL: https://</a:t>
            </a:r>
            <a:r>
              <a:rPr lang="en-US" dirty="0" err="1"/>
              <a:t>issip.org</a:t>
            </a:r>
            <a:r>
              <a:rPr lang="en-US" dirty="0"/>
              <a:t>/wp-content/uploads/2024/07/ISSIP-Bylaws-Approved-02142014.pdf</a:t>
            </a:r>
          </a:p>
        </p:txBody>
      </p:sp>
      <p:sp>
        <p:nvSpPr>
          <p:cNvPr id="4" name="Slide Number Placeholder 3"/>
          <p:cNvSpPr>
            <a:spLocks noGrp="1"/>
          </p:cNvSpPr>
          <p:nvPr>
            <p:ph type="sldNum" sz="quarter" idx="5"/>
          </p:nvPr>
        </p:nvSpPr>
        <p:spPr/>
        <p:txBody>
          <a:bodyPr/>
          <a:lstStyle/>
          <a:p>
            <a:fld id="{F97B7C62-1AB9-CC4D-A9D5-B1E7D26A7E56}" type="slidenum">
              <a:rPr lang="en-US" smtClean="0"/>
              <a:t>20</a:t>
            </a:fld>
            <a:endParaRPr lang="en-US"/>
          </a:p>
        </p:txBody>
      </p:sp>
    </p:spTree>
    <p:extLst>
      <p:ext uri="{BB962C8B-B14F-4D97-AF65-F5344CB8AC3E}">
        <p14:creationId xmlns:p14="http://schemas.microsoft.com/office/powerpoint/2010/main" val="1881483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Page 68 in Handbook: </a:t>
            </a:r>
            <a:r>
              <a:rPr lang="en-US" dirty="0">
                <a:hlinkClick r:id="rId3"/>
              </a:rPr>
              <a:t>https://issip.org/wp-content/uploads/2024/08/ISSIP-Handbook-2024-Edition.pdf</a:t>
            </a:r>
            <a:endParaRPr lang="en-US" dirty="0"/>
          </a:p>
          <a:p>
            <a:endParaRPr lang="en-US" dirty="0"/>
          </a:p>
        </p:txBody>
      </p:sp>
      <p:sp>
        <p:nvSpPr>
          <p:cNvPr id="4" name="Slide Number Placeholder 3"/>
          <p:cNvSpPr>
            <a:spLocks noGrp="1"/>
          </p:cNvSpPr>
          <p:nvPr>
            <p:ph type="sldNum" sz="quarter" idx="5"/>
          </p:nvPr>
        </p:nvSpPr>
        <p:spPr/>
        <p:txBody>
          <a:bodyPr/>
          <a:lstStyle/>
          <a:p>
            <a:fld id="{F97B7C62-1AB9-CC4D-A9D5-B1E7D26A7E56}" type="slidenum">
              <a:rPr lang="en-US" smtClean="0"/>
              <a:t>21</a:t>
            </a:fld>
            <a:endParaRPr lang="en-US"/>
          </a:p>
        </p:txBody>
      </p:sp>
    </p:spTree>
    <p:extLst>
      <p:ext uri="{BB962C8B-B14F-4D97-AF65-F5344CB8AC3E}">
        <p14:creationId xmlns:p14="http://schemas.microsoft.com/office/powerpoint/2010/main" val="3751751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A2629-2139-4F1C-424E-390CC2E999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AF06B2-1BF8-E9F9-4630-47DF2E43DE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6B4B03-33AC-89D6-67F5-FECA9A2F89A3}"/>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5" name="Footer Placeholder 4">
            <a:extLst>
              <a:ext uri="{FF2B5EF4-FFF2-40B4-BE49-F238E27FC236}">
                <a16:creationId xmlns:a16="http://schemas.microsoft.com/office/drawing/2014/main" id="{81E830FA-4237-2298-F8C0-C33D8D7EC0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635FE-F50F-6B43-066A-3D0572319D84}"/>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280034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83F68-CB90-8F47-A58E-0AD37A7671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B495AC-36CE-E70A-D591-74090ECE04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2D32A0-32E0-E293-82DB-E07195DB6194}"/>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5" name="Footer Placeholder 4">
            <a:extLst>
              <a:ext uri="{FF2B5EF4-FFF2-40B4-BE49-F238E27FC236}">
                <a16:creationId xmlns:a16="http://schemas.microsoft.com/office/drawing/2014/main" id="{C927EB73-2397-7F6C-C818-D0B9B2C8C6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3764DA-2112-FADD-317B-D092C92A7734}"/>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920135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43C3E8-1A25-8F8F-06A7-E32140BCFA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691A4C-1F4C-6392-57BA-F561A65C64F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E0C99C-D5A3-96AE-BCB8-35C2EB58D0A5}"/>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5" name="Footer Placeholder 4">
            <a:extLst>
              <a:ext uri="{FF2B5EF4-FFF2-40B4-BE49-F238E27FC236}">
                <a16:creationId xmlns:a16="http://schemas.microsoft.com/office/drawing/2014/main" id="{9897E822-B033-EB75-7155-ACD8AC5490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58C9DF-87F3-1113-99B5-BC7E145670DF}"/>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37799268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559D9-B3CA-ABBE-2FE6-AC332BFEAB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CB6436-2649-7F5A-31BD-7392D93FE60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A87CA8-01D3-F7C3-EB38-9FC23BF783A0}"/>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5" name="Footer Placeholder 4">
            <a:extLst>
              <a:ext uri="{FF2B5EF4-FFF2-40B4-BE49-F238E27FC236}">
                <a16:creationId xmlns:a16="http://schemas.microsoft.com/office/drawing/2014/main" id="{98AA6615-49C8-A2DC-7037-D8202C0F14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6A8DFA-B28D-D98E-222F-BB890E4EC2A8}"/>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40913675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89BE4-ED43-19AF-244F-E9BA5B4616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2FA03CA-1546-00E1-C893-CCF5FA1C205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18DAEE-C419-FD11-DC04-5B6F24E86BBF}"/>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5" name="Footer Placeholder 4">
            <a:extLst>
              <a:ext uri="{FF2B5EF4-FFF2-40B4-BE49-F238E27FC236}">
                <a16:creationId xmlns:a16="http://schemas.microsoft.com/office/drawing/2014/main" id="{102CCB31-DCBB-179C-21D4-2B02EEBD96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8277D9-8D07-7D51-41B7-A32A3A2418E9}"/>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35966250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24EF9-8FD2-8226-CE67-06BADEB8CD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9C2552-3F63-075E-C187-8B106E74F0D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ED6DC2-198E-8036-20FA-50CF1AEBC1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D5483F-1555-2309-8D5D-BBA26AE751D6}"/>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6" name="Footer Placeholder 5">
            <a:extLst>
              <a:ext uri="{FF2B5EF4-FFF2-40B4-BE49-F238E27FC236}">
                <a16:creationId xmlns:a16="http://schemas.microsoft.com/office/drawing/2014/main" id="{D0F0962D-5CD1-41A6-893C-F391F4601F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F656F0-0A11-1B8A-D2FB-A8BFF7BCE887}"/>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5082128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2A5DD-E330-F869-4753-4A4033DBDD2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5506A9-C40E-3F25-CD0C-5CA5630939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9F6122-7BF5-0E89-CC6C-1346A05A24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501749C-2F42-0EDD-4215-77273CDC7E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9A73D43-F3FD-0427-C0BA-C7D97589D8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82EF848-A245-D902-BFA8-662FD3CF2931}"/>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8" name="Footer Placeholder 7">
            <a:extLst>
              <a:ext uri="{FF2B5EF4-FFF2-40B4-BE49-F238E27FC236}">
                <a16:creationId xmlns:a16="http://schemas.microsoft.com/office/drawing/2014/main" id="{0E2EC91B-FC7B-8E12-585E-00AC690F09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1C6B77-BEE8-8167-5401-429026FC90B5}"/>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1932901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37666-2E92-863F-04BD-9893B441CB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807439-BE5C-CDDE-FA85-7A6F4290A604}"/>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4" name="Footer Placeholder 3">
            <a:extLst>
              <a:ext uri="{FF2B5EF4-FFF2-40B4-BE49-F238E27FC236}">
                <a16:creationId xmlns:a16="http://schemas.microsoft.com/office/drawing/2014/main" id="{5D809E9F-22DE-32A9-BAA8-A665512CAD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80AA44-63FE-A63E-EFF5-B23BA1CCEABD}"/>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3557161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EC0CA8-4BCE-C7F1-C4DD-72B65151EDB0}"/>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3" name="Footer Placeholder 2">
            <a:extLst>
              <a:ext uri="{FF2B5EF4-FFF2-40B4-BE49-F238E27FC236}">
                <a16:creationId xmlns:a16="http://schemas.microsoft.com/office/drawing/2014/main" id="{0A078137-1B32-B663-CBED-55018E4889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9A8649-CE77-B42F-8734-2B4E4157871A}"/>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2880346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979FA-E662-7C35-904F-B599B68301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3FC066-5C43-C8BA-3258-33EF6E403A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DF7610D-899D-3EF9-E839-3415CFFAED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E2EDEB-645C-4399-FC91-9A7E04D22387}"/>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6" name="Footer Placeholder 5">
            <a:extLst>
              <a:ext uri="{FF2B5EF4-FFF2-40B4-BE49-F238E27FC236}">
                <a16:creationId xmlns:a16="http://schemas.microsoft.com/office/drawing/2014/main" id="{EB3FDA0E-AE7B-7507-27A0-F38E613E52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240DB8-8898-D268-D625-E80F1715B797}"/>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2731261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EA37A-C8E7-D01E-AFA4-BED8FBAC74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7951B4-BEC3-2C30-4158-ED40D2B614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196865-D3D7-9ADE-E87D-3D74F69F9A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8ACFF2-B775-B5F6-0DA7-3417B24E1DE1}"/>
              </a:ext>
            </a:extLst>
          </p:cNvPr>
          <p:cNvSpPr>
            <a:spLocks noGrp="1"/>
          </p:cNvSpPr>
          <p:nvPr>
            <p:ph type="dt" sz="half" idx="10"/>
          </p:nvPr>
        </p:nvSpPr>
        <p:spPr/>
        <p:txBody>
          <a:bodyPr/>
          <a:lstStyle/>
          <a:p>
            <a:fld id="{ED4B2C7F-4AB0-CD48-B6F1-B2853B842884}" type="datetimeFigureOut">
              <a:rPr lang="en-US" smtClean="0"/>
              <a:t>3/7/25</a:t>
            </a:fld>
            <a:endParaRPr lang="en-US"/>
          </a:p>
        </p:txBody>
      </p:sp>
      <p:sp>
        <p:nvSpPr>
          <p:cNvPr id="6" name="Footer Placeholder 5">
            <a:extLst>
              <a:ext uri="{FF2B5EF4-FFF2-40B4-BE49-F238E27FC236}">
                <a16:creationId xmlns:a16="http://schemas.microsoft.com/office/drawing/2014/main" id="{D18606A4-2F95-B80F-2573-47C9E4B508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76C87C-5E4E-24B8-9A30-506B53189D7C}"/>
              </a:ext>
            </a:extLst>
          </p:cNvPr>
          <p:cNvSpPr>
            <a:spLocks noGrp="1"/>
          </p:cNvSpPr>
          <p:nvPr>
            <p:ph type="sldNum" sz="quarter" idx="12"/>
          </p:nvPr>
        </p:nvSpPr>
        <p:spPr/>
        <p:txBody>
          <a:bodyPr/>
          <a:lstStyle/>
          <a:p>
            <a:fld id="{6D53872F-660E-774C-962C-39EFC9843637}" type="slidenum">
              <a:rPr lang="en-US" smtClean="0"/>
              <a:t>‹#›</a:t>
            </a:fld>
            <a:endParaRPr lang="en-US"/>
          </a:p>
        </p:txBody>
      </p:sp>
    </p:spTree>
    <p:extLst>
      <p:ext uri="{BB962C8B-B14F-4D97-AF65-F5344CB8AC3E}">
        <p14:creationId xmlns:p14="http://schemas.microsoft.com/office/powerpoint/2010/main" val="2372920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2C147A-75C2-372E-41CA-C5E681D52C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514AC19-8BC8-F100-8BCC-E70B853DED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9354D3-9F0B-6570-8D71-E7EE2DDBFF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D4B2C7F-4AB0-CD48-B6F1-B2853B842884}" type="datetimeFigureOut">
              <a:rPr lang="en-US" smtClean="0"/>
              <a:t>3/7/25</a:t>
            </a:fld>
            <a:endParaRPr lang="en-US"/>
          </a:p>
        </p:txBody>
      </p:sp>
      <p:sp>
        <p:nvSpPr>
          <p:cNvPr id="5" name="Footer Placeholder 4">
            <a:extLst>
              <a:ext uri="{FF2B5EF4-FFF2-40B4-BE49-F238E27FC236}">
                <a16:creationId xmlns:a16="http://schemas.microsoft.com/office/drawing/2014/main" id="{79A27710-D0BC-EC42-0820-85C134521C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F7FFE9B-F02E-E362-1635-36F0F24B06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53872F-660E-774C-962C-39EFC9843637}" type="slidenum">
              <a:rPr lang="en-US" smtClean="0"/>
              <a:t>‹#›</a:t>
            </a:fld>
            <a:endParaRPr lang="en-US"/>
          </a:p>
        </p:txBody>
      </p:sp>
    </p:spTree>
    <p:extLst>
      <p:ext uri="{BB962C8B-B14F-4D97-AF65-F5344CB8AC3E}">
        <p14:creationId xmlns:p14="http://schemas.microsoft.com/office/powerpoint/2010/main" val="16616138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forms/d/e/1FAIpQLSfBolsKNgUOONASJy85qLAiJqye5IYCdhgMgFgRBOXFN1LyPA/viewform"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hyperlink" Target="https://issip.org/wp-content/uploads/2024/08/ISSIP-Handbook-2024-Edition.pdf"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s://issip.org/wp-content/uploads/2024/07/ISSIP-Bylaws-Approved-02142014.pdf"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hyperlink" Target="https://issip.org/wp-content/uploads/2024/08/ISSIP-Handbook-2024-Edition.pdf"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hyperlink" Target="https://issip.org/wp-content/uploads/2024/08/ISSIP-Handbook-2024-Edition.pdf"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hyperlink" Target="http://issip.org/"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hyperlink" Target="https://issip.org/2024/01/05/2024-upcoming-conferences/"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www.linkedin.com/groups/4720974/" TargetMode="External"/><Relationship Id="rId5" Type="http://schemas.openxmlformats.org/officeDocument/2006/relationships/hyperlink" Target="https://issip.org/news/" TargetMode="Externa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hyperlink" Target="https://issip.org/upcoming-event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hyperlink" Target="https://issip.org/issip-and-bep/"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slideshare.net/slideshow/20240410-issip-ggg-qtrly-community-connection-slidespptx/267187516"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hyperlink" Target="https://issip.org/newsletters/" TargetMode="Externa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hyperlink" Target="https://issip.org/2024/09/10/meet-the-nominees-for-vp-2025/"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hyperlink" Target="https://issip.org/award-nomination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linkedin.com/company/international-society-of-service-innovation-professionals-issip-/"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linkedin.com/groups/4720974/"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youtube.com/user/ISSIPorg"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6.xml.rels><?xml version="1.0" encoding="UTF-8" standalone="yes"?>
<Relationships xmlns="http://schemas.openxmlformats.org/package/2006/relationships"><Relationship Id="rId3" Type="http://schemas.openxmlformats.org/officeDocument/2006/relationships/hyperlink" Target="https://www.slideshare.net/issip"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7.xml.rels><?xml version="1.0" encoding="UTF-8" standalone="yes"?>
<Relationships xmlns="http://schemas.openxmlformats.org/package/2006/relationships"><Relationship Id="rId3" Type="http://schemas.openxmlformats.org/officeDocument/2006/relationships/hyperlink" Target="https://issip.org/community/current-ambassadors/"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38.xml.rels><?xml version="1.0" encoding="UTF-8" standalone="yes"?>
<Relationships xmlns="http://schemas.openxmlformats.org/package/2006/relationships"><Relationship Id="rId3" Type="http://schemas.openxmlformats.org/officeDocument/2006/relationships/hyperlink" Target="https://benevity.com/"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docs.google.com/forms/d/e/1FAIpQLSfG_x6NQ6_qXahCch2i6E9yVmu7jtwefVX33nf4pYiJZG41zg/viewform"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docs.google.com/forms/d/e/1FAIpQLSf0lK9NWj3rqIrP_9VyuVCdlLCnbvgGHav4PlEbaIGEzahP8w/viewform"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F175D-C72C-5878-EBBE-C42388039405}"/>
              </a:ext>
            </a:extLst>
          </p:cNvPr>
          <p:cNvSpPr>
            <a:spLocks noGrp="1"/>
          </p:cNvSpPr>
          <p:nvPr>
            <p:ph type="ctrTitle"/>
          </p:nvPr>
        </p:nvSpPr>
        <p:spPr/>
        <p:txBody>
          <a:bodyPr/>
          <a:lstStyle/>
          <a:p>
            <a:r>
              <a:rPr lang="en-US" dirty="0"/>
              <a:t>ISSIP Course</a:t>
            </a:r>
          </a:p>
        </p:txBody>
      </p:sp>
      <p:sp>
        <p:nvSpPr>
          <p:cNvPr id="3" name="Subtitle 2">
            <a:extLst>
              <a:ext uri="{FF2B5EF4-FFF2-40B4-BE49-F238E27FC236}">
                <a16:creationId xmlns:a16="http://schemas.microsoft.com/office/drawing/2014/main" id="{B2EE4AE8-A39B-9C48-8F23-EB121707CB7B}"/>
              </a:ext>
            </a:extLst>
          </p:cNvPr>
          <p:cNvSpPr>
            <a:spLocks noGrp="1"/>
          </p:cNvSpPr>
          <p:nvPr>
            <p:ph type="subTitle" idx="1"/>
          </p:nvPr>
        </p:nvSpPr>
        <p:spPr/>
        <p:txBody>
          <a:bodyPr>
            <a:normAutofit lnSpcReduction="10000"/>
          </a:bodyPr>
          <a:lstStyle/>
          <a:p>
            <a:r>
              <a:rPr lang="en-US" dirty="0"/>
              <a:t>Jim Spohrer</a:t>
            </a:r>
          </a:p>
          <a:p>
            <a:r>
              <a:rPr lang="en-US" dirty="0"/>
              <a:t>January 27, 2025</a:t>
            </a:r>
          </a:p>
          <a:p>
            <a:r>
              <a:rPr lang="en-US" dirty="0"/>
              <a:t>(DRAFT EXAMPLE)</a:t>
            </a:r>
          </a:p>
          <a:p>
            <a:r>
              <a:rPr lang="en-US" dirty="0"/>
              <a:t>Recording: </a:t>
            </a:r>
            <a:r>
              <a:rPr lang="en-US" b="0" i="0" u="none" strike="noStrike" dirty="0">
                <a:solidFill>
                  <a:srgbClr val="0D0D0D"/>
                </a:solidFill>
                <a:effectLst/>
                <a:latin typeface="Roboto" panose="02000000000000000000" pitchFamily="2" charset="0"/>
              </a:rPr>
              <a:t>https://</a:t>
            </a:r>
            <a:r>
              <a:rPr lang="en-US" b="0" i="0" u="none" strike="noStrike" dirty="0" err="1">
                <a:solidFill>
                  <a:srgbClr val="0D0D0D"/>
                </a:solidFill>
                <a:effectLst/>
                <a:latin typeface="Roboto" panose="02000000000000000000" pitchFamily="2" charset="0"/>
              </a:rPr>
              <a:t>youtu.be</a:t>
            </a:r>
            <a:r>
              <a:rPr lang="en-US" b="0" i="0" u="none" strike="noStrike" dirty="0">
                <a:solidFill>
                  <a:srgbClr val="0D0D0D"/>
                </a:solidFill>
                <a:effectLst/>
                <a:latin typeface="Roboto" panose="02000000000000000000" pitchFamily="2" charset="0"/>
              </a:rPr>
              <a:t>/ixyT-67IPvE</a:t>
            </a:r>
            <a:endParaRPr lang="en-US" dirty="0"/>
          </a:p>
        </p:txBody>
      </p:sp>
    </p:spTree>
    <p:extLst>
      <p:ext uri="{BB962C8B-B14F-4D97-AF65-F5344CB8AC3E}">
        <p14:creationId xmlns:p14="http://schemas.microsoft.com/office/powerpoint/2010/main" val="3752729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1F625C-EF1D-4795-EF90-60435C00A9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43B358-7A89-3FE7-9D58-076D08FD6F10}"/>
              </a:ext>
            </a:extLst>
          </p:cNvPr>
          <p:cNvSpPr>
            <a:spLocks noGrp="1"/>
          </p:cNvSpPr>
          <p:nvPr>
            <p:ph type="title"/>
          </p:nvPr>
        </p:nvSpPr>
        <p:spPr/>
        <p:txBody>
          <a:bodyPr/>
          <a:lstStyle/>
          <a:p>
            <a:r>
              <a:rPr lang="en-US" dirty="0"/>
              <a:t>Concept 4: Service Practice</a:t>
            </a:r>
          </a:p>
        </p:txBody>
      </p:sp>
      <p:sp>
        <p:nvSpPr>
          <p:cNvPr id="3" name="Content Placeholder 2">
            <a:extLst>
              <a:ext uri="{FF2B5EF4-FFF2-40B4-BE49-F238E27FC236}">
                <a16:creationId xmlns:a16="http://schemas.microsoft.com/office/drawing/2014/main" id="{D9B7B3A9-EB4C-8955-8A7E-6BD0D0EA413A}"/>
              </a:ext>
            </a:extLst>
          </p:cNvPr>
          <p:cNvSpPr>
            <a:spLocks noGrp="1"/>
          </p:cNvSpPr>
          <p:nvPr>
            <p:ph idx="1"/>
          </p:nvPr>
        </p:nvSpPr>
        <p:spPr/>
        <p:txBody>
          <a:bodyPr/>
          <a:lstStyle/>
          <a:p>
            <a:r>
              <a:rPr lang="en-US" dirty="0"/>
              <a:t>Service practice deals with the pursuit of the best means of using resources to achieve ends that benefit others.  </a:t>
            </a:r>
          </a:p>
          <a:p>
            <a:r>
              <a:rPr lang="en-US" dirty="0"/>
              <a:t>Industry: Businesses are constantly in search of competitive and comparative advantages in service practice for their customers, employees, shareholders, and partner businesses (ecosystem). </a:t>
            </a:r>
          </a:p>
          <a:p>
            <a:r>
              <a:rPr lang="en-US" dirty="0"/>
              <a:t>Society: Nations are constantly in search of comparative and comparative advantages in service practice for their citizens, government employees, businesses, and partner nations. </a:t>
            </a:r>
          </a:p>
        </p:txBody>
      </p:sp>
    </p:spTree>
    <p:extLst>
      <p:ext uri="{BB962C8B-B14F-4D97-AF65-F5344CB8AC3E}">
        <p14:creationId xmlns:p14="http://schemas.microsoft.com/office/powerpoint/2010/main" val="3680600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BF8C88-3A30-F024-3592-7BACC3FBB7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EAC0EB-16E8-2B8A-8745-8CC8F97012BF}"/>
              </a:ext>
            </a:extLst>
          </p:cNvPr>
          <p:cNvSpPr>
            <a:spLocks noGrp="1"/>
          </p:cNvSpPr>
          <p:nvPr>
            <p:ph type="title"/>
          </p:nvPr>
        </p:nvSpPr>
        <p:spPr/>
        <p:txBody>
          <a:bodyPr/>
          <a:lstStyle/>
          <a:p>
            <a:r>
              <a:rPr lang="en-US" dirty="0"/>
              <a:t>Concept 5: Service Research</a:t>
            </a:r>
          </a:p>
        </p:txBody>
      </p:sp>
      <p:sp>
        <p:nvSpPr>
          <p:cNvPr id="3" name="Content Placeholder 2">
            <a:extLst>
              <a:ext uri="{FF2B5EF4-FFF2-40B4-BE49-F238E27FC236}">
                <a16:creationId xmlns:a16="http://schemas.microsoft.com/office/drawing/2014/main" id="{ED8B18F8-1661-156A-36FE-0A396CB428D0}"/>
              </a:ext>
            </a:extLst>
          </p:cNvPr>
          <p:cNvSpPr>
            <a:spLocks noGrp="1"/>
          </p:cNvSpPr>
          <p:nvPr>
            <p:ph idx="1"/>
          </p:nvPr>
        </p:nvSpPr>
        <p:spPr/>
        <p:txBody>
          <a:bodyPr/>
          <a:lstStyle/>
          <a:p>
            <a:r>
              <a:rPr lang="en-US" dirty="0"/>
              <a:t>Research (e.g., new knowledge) helps drive new innovations.</a:t>
            </a:r>
          </a:p>
          <a:p>
            <a:r>
              <a:rPr lang="en-US" dirty="0"/>
              <a:t>Service research is a ‘big tent’ that spans academic disciplines, industry sectors, and cultural boundaries.</a:t>
            </a:r>
          </a:p>
          <a:p>
            <a:r>
              <a:rPr lang="en-US" dirty="0"/>
              <a:t>Exercise: Examine current and back issues of the Sage “Journal of Service Research” and make a list of ten research topics explored.</a:t>
            </a:r>
          </a:p>
        </p:txBody>
      </p:sp>
    </p:spTree>
    <p:extLst>
      <p:ext uri="{BB962C8B-B14F-4D97-AF65-F5344CB8AC3E}">
        <p14:creationId xmlns:p14="http://schemas.microsoft.com/office/powerpoint/2010/main" val="1145925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14B36A-D6BA-F7DA-0C73-396BFF1F20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A8F740-76FA-6D03-13F7-A18892E68A3B}"/>
              </a:ext>
            </a:extLst>
          </p:cNvPr>
          <p:cNvSpPr>
            <a:spLocks noGrp="1"/>
          </p:cNvSpPr>
          <p:nvPr>
            <p:ph type="title"/>
          </p:nvPr>
        </p:nvSpPr>
        <p:spPr/>
        <p:txBody>
          <a:bodyPr/>
          <a:lstStyle/>
          <a:p>
            <a:r>
              <a:rPr lang="en-US" dirty="0"/>
              <a:t>Concept 6: Service Education</a:t>
            </a:r>
          </a:p>
        </p:txBody>
      </p:sp>
      <p:sp>
        <p:nvSpPr>
          <p:cNvPr id="3" name="Content Placeholder 2">
            <a:extLst>
              <a:ext uri="{FF2B5EF4-FFF2-40B4-BE49-F238E27FC236}">
                <a16:creationId xmlns:a16="http://schemas.microsoft.com/office/drawing/2014/main" id="{7B44A656-0681-AAD1-6754-9BABFF0F5453}"/>
              </a:ext>
            </a:extLst>
          </p:cNvPr>
          <p:cNvSpPr>
            <a:spLocks noGrp="1"/>
          </p:cNvSpPr>
          <p:nvPr>
            <p:ph idx="1"/>
          </p:nvPr>
        </p:nvSpPr>
        <p:spPr/>
        <p:txBody>
          <a:bodyPr/>
          <a:lstStyle/>
          <a:p>
            <a:r>
              <a:rPr lang="en-US" dirty="0"/>
              <a:t>Education is the primary means of getting expert knowledge into practice and for preparing the next generations for roles in business and society. </a:t>
            </a:r>
          </a:p>
          <a:p>
            <a:r>
              <a:rPr lang="en-US" dirty="0"/>
              <a:t>Service education exists across academic disciplines:</a:t>
            </a:r>
          </a:p>
          <a:p>
            <a:pPr lvl="1"/>
            <a:r>
              <a:rPr lang="en-US" b="1" dirty="0"/>
              <a:t>Business schools: </a:t>
            </a:r>
            <a:r>
              <a:rPr lang="en-US" dirty="0"/>
              <a:t>Service marketing, service operations, etc.</a:t>
            </a:r>
          </a:p>
          <a:p>
            <a:pPr lvl="1"/>
            <a:r>
              <a:rPr lang="en-US" b="1" dirty="0"/>
              <a:t>Engineering schools: </a:t>
            </a:r>
            <a:r>
              <a:rPr lang="en-US" dirty="0"/>
              <a:t>Service systems engineering, service computing, etc.</a:t>
            </a:r>
          </a:p>
          <a:p>
            <a:pPr lvl="1"/>
            <a:r>
              <a:rPr lang="en-US" b="1" dirty="0"/>
              <a:t>Social sciences schools: </a:t>
            </a:r>
            <a:r>
              <a:rPr lang="en-US" dirty="0"/>
              <a:t>Service economics, etc. </a:t>
            </a:r>
          </a:p>
          <a:p>
            <a:pPr lvl="1"/>
            <a:r>
              <a:rPr lang="en-US" b="1" dirty="0"/>
              <a:t>Professional schools: </a:t>
            </a:r>
            <a:r>
              <a:rPr lang="en-US" dirty="0"/>
              <a:t>Medical, legal, education, public policy, divinity, public healthy, etc.</a:t>
            </a:r>
          </a:p>
        </p:txBody>
      </p:sp>
    </p:spTree>
    <p:extLst>
      <p:ext uri="{BB962C8B-B14F-4D97-AF65-F5344CB8AC3E}">
        <p14:creationId xmlns:p14="http://schemas.microsoft.com/office/powerpoint/2010/main" val="16775787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CB088F-51B3-E74B-69D4-A8C29C6950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D0AF7A-2FAF-25CF-93C3-DBFFC44949FD}"/>
              </a:ext>
            </a:extLst>
          </p:cNvPr>
          <p:cNvSpPr>
            <a:spLocks noGrp="1"/>
          </p:cNvSpPr>
          <p:nvPr>
            <p:ph type="title"/>
          </p:nvPr>
        </p:nvSpPr>
        <p:spPr/>
        <p:txBody>
          <a:bodyPr/>
          <a:lstStyle/>
          <a:p>
            <a:r>
              <a:rPr lang="en-US" dirty="0"/>
              <a:t>Concept 7: Service Science</a:t>
            </a:r>
          </a:p>
        </p:txBody>
      </p:sp>
      <p:sp>
        <p:nvSpPr>
          <p:cNvPr id="3" name="Content Placeholder 2">
            <a:extLst>
              <a:ext uri="{FF2B5EF4-FFF2-40B4-BE49-F238E27FC236}">
                <a16:creationId xmlns:a16="http://schemas.microsoft.com/office/drawing/2014/main" id="{6EE4279E-8EE8-4CC4-9123-4ADC6F3EC8C9}"/>
              </a:ext>
            </a:extLst>
          </p:cNvPr>
          <p:cNvSpPr>
            <a:spLocks noGrp="1"/>
          </p:cNvSpPr>
          <p:nvPr>
            <p:ph idx="1"/>
          </p:nvPr>
        </p:nvSpPr>
        <p:spPr/>
        <p:txBody>
          <a:bodyPr>
            <a:normAutofit fontScale="92500" lnSpcReduction="20000"/>
          </a:bodyPr>
          <a:lstStyle/>
          <a:p>
            <a:r>
              <a:rPr lang="en-US" dirty="0"/>
              <a:t>Science is a systematic process for creating new knowledge.</a:t>
            </a:r>
          </a:p>
          <a:p>
            <a:r>
              <a:rPr lang="en-US" dirty="0"/>
              <a:t>Service science is an emerging </a:t>
            </a:r>
            <a:r>
              <a:rPr lang="en-US" dirty="0" err="1"/>
              <a:t>transdiscipline</a:t>
            </a:r>
            <a:r>
              <a:rPr lang="en-US" dirty="0"/>
              <a:t> that studies service systems, including their design and evolution. </a:t>
            </a:r>
          </a:p>
          <a:p>
            <a:r>
              <a:rPr lang="en-US" dirty="0"/>
              <a:t>Service system entities give and get service.</a:t>
            </a:r>
          </a:p>
          <a:p>
            <a:r>
              <a:rPr lang="en-US" dirty="0"/>
              <a:t>Service systems are defined as “dynamic configurations of people, technology, information, and organizations, all interconnected by value propositions.” </a:t>
            </a:r>
          </a:p>
          <a:p>
            <a:r>
              <a:rPr lang="en-US" dirty="0"/>
              <a:t>Service systems include people, families, businesses, universities, and nations, and other entities that give and get service across a wide-spectrum of scales. </a:t>
            </a:r>
          </a:p>
          <a:p>
            <a:r>
              <a:rPr lang="en-US" dirty="0"/>
              <a:t>Service science is short for “Service Science, Management, Engineering, Design, Arts, and Public Policy (SSME-DAPP)” which is a longer name reflecting more aspects of the emerging </a:t>
            </a:r>
            <a:r>
              <a:rPr lang="en-US" dirty="0" err="1"/>
              <a:t>transdiscipline</a:t>
            </a:r>
            <a:r>
              <a:rPr lang="en-US" dirty="0"/>
              <a:t>. </a:t>
            </a:r>
          </a:p>
          <a:p>
            <a:endParaRPr lang="en-US" dirty="0"/>
          </a:p>
        </p:txBody>
      </p:sp>
    </p:spTree>
    <p:extLst>
      <p:ext uri="{BB962C8B-B14F-4D97-AF65-F5344CB8AC3E}">
        <p14:creationId xmlns:p14="http://schemas.microsoft.com/office/powerpoint/2010/main" val="2549192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4E5F2C-8161-4E4C-2D78-DE75AD1FCF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F43037-C798-268E-9E23-E899EDA671C3}"/>
              </a:ext>
            </a:extLst>
          </p:cNvPr>
          <p:cNvSpPr>
            <a:spLocks noGrp="1"/>
          </p:cNvSpPr>
          <p:nvPr>
            <p:ph type="title"/>
          </p:nvPr>
        </p:nvSpPr>
        <p:spPr/>
        <p:txBody>
          <a:bodyPr/>
          <a:lstStyle/>
          <a:p>
            <a:r>
              <a:rPr lang="en-US" dirty="0"/>
              <a:t>Concept 8: Service-Dominant (S-D) logic</a:t>
            </a:r>
          </a:p>
        </p:txBody>
      </p:sp>
      <p:sp>
        <p:nvSpPr>
          <p:cNvPr id="3" name="Content Placeholder 2">
            <a:extLst>
              <a:ext uri="{FF2B5EF4-FFF2-40B4-BE49-F238E27FC236}">
                <a16:creationId xmlns:a16="http://schemas.microsoft.com/office/drawing/2014/main" id="{51923FBB-0D95-0535-53E5-25B6B29F92E0}"/>
              </a:ext>
            </a:extLst>
          </p:cNvPr>
          <p:cNvSpPr>
            <a:spLocks noGrp="1"/>
          </p:cNvSpPr>
          <p:nvPr>
            <p:ph idx="1"/>
          </p:nvPr>
        </p:nvSpPr>
        <p:spPr/>
        <p:txBody>
          <a:bodyPr>
            <a:normAutofit fontScale="70000" lnSpcReduction="20000"/>
          </a:bodyPr>
          <a:lstStyle/>
          <a:p>
            <a:r>
              <a:rPr lang="en-US" dirty="0"/>
              <a:t>Good logics in people’s heads can help them interact with others in win-win ways.</a:t>
            </a:r>
          </a:p>
          <a:p>
            <a:pPr lvl="1"/>
            <a:r>
              <a:rPr lang="en-US" dirty="0"/>
              <a:t>Logics are alternative ways of looking at the world and sometimes called mindsets.</a:t>
            </a:r>
          </a:p>
          <a:p>
            <a:pPr lvl="1"/>
            <a:r>
              <a:rPr lang="en-US" dirty="0"/>
              <a:t>Goods-Dominant (G-D) logic is what most people use in thinking about world as full of things (resources) that have value.</a:t>
            </a:r>
          </a:p>
          <a:p>
            <a:pPr lvl="1"/>
            <a:r>
              <a:rPr lang="en-US" dirty="0"/>
              <a:t>Service-Dominant (S-D) logic is an alternative way of thinking about the world in which value is cocreated through systems of exchange.</a:t>
            </a:r>
          </a:p>
          <a:p>
            <a:r>
              <a:rPr lang="en-US" dirty="0"/>
              <a:t>S-D logic is based on five propositions (axioms):</a:t>
            </a:r>
          </a:p>
          <a:p>
            <a:pPr lvl="1"/>
            <a:r>
              <a:rPr lang="en-US" dirty="0">
                <a:solidFill>
                  <a:srgbClr val="141413"/>
                </a:solidFill>
                <a:effectLst/>
                <a:latin typeface="Helvetica" pitchFamily="2" charset="0"/>
              </a:rPr>
              <a:t>(a) service is the basis of exchange,</a:t>
            </a:r>
          </a:p>
          <a:p>
            <a:pPr lvl="1"/>
            <a:r>
              <a:rPr lang="en-US" dirty="0">
                <a:solidFill>
                  <a:srgbClr val="141413"/>
                </a:solidFill>
                <a:effectLst/>
                <a:latin typeface="Helvetica" pitchFamily="2" charset="0"/>
              </a:rPr>
              <a:t>(b) value is always cocreated by a multitude of actors, </a:t>
            </a:r>
          </a:p>
          <a:p>
            <a:pPr lvl="1"/>
            <a:r>
              <a:rPr lang="en-US" dirty="0">
                <a:solidFill>
                  <a:srgbClr val="141413"/>
                </a:solidFill>
                <a:effectLst/>
                <a:latin typeface="Helvetica" pitchFamily="2" charset="0"/>
              </a:rPr>
              <a:t>(c) actors obtain new resources through the integration of resources obtained through service exchange, </a:t>
            </a:r>
          </a:p>
          <a:p>
            <a:pPr lvl="1"/>
            <a:r>
              <a:rPr lang="en-US" dirty="0">
                <a:solidFill>
                  <a:srgbClr val="141413"/>
                </a:solidFill>
                <a:effectLst/>
                <a:latin typeface="Helvetica" pitchFamily="2" charset="0"/>
              </a:rPr>
              <a:t>(d) value is a measure of the well-being of a focal beneficiary, and </a:t>
            </a:r>
          </a:p>
          <a:p>
            <a:pPr lvl="1"/>
            <a:r>
              <a:rPr lang="en-US" dirty="0">
                <a:solidFill>
                  <a:srgbClr val="141413"/>
                </a:solidFill>
                <a:effectLst/>
                <a:latin typeface="Helvetica" pitchFamily="2" charset="0"/>
              </a:rPr>
              <a:t>(e) institutions (e.g., social norms, rules, norms) play an important role in the coordination of direct and indirect value cocreation. </a:t>
            </a:r>
          </a:p>
          <a:p>
            <a:r>
              <a:rPr lang="en-US" dirty="0">
                <a:solidFill>
                  <a:srgbClr val="141413"/>
                </a:solidFill>
                <a:effectLst/>
                <a:latin typeface="Helvetica" pitchFamily="2" charset="0"/>
              </a:rPr>
              <a:t>The implications of these propositions can be nuanced and may be difficult to accept by those entrenched in the traditional G-D logic mindset, in which things (rather than actions and outcomes) are the key concepts.</a:t>
            </a:r>
          </a:p>
          <a:p>
            <a:pPr lvl="1"/>
            <a:endParaRPr lang="en-US" dirty="0"/>
          </a:p>
        </p:txBody>
      </p:sp>
    </p:spTree>
    <p:extLst>
      <p:ext uri="{BB962C8B-B14F-4D97-AF65-F5344CB8AC3E}">
        <p14:creationId xmlns:p14="http://schemas.microsoft.com/office/powerpoint/2010/main" val="39084056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0D1B63-CEE1-FFD8-3E00-DF890B0F06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6EC43C-DB7B-A97A-6344-B4F82F11466D}"/>
              </a:ext>
            </a:extLst>
          </p:cNvPr>
          <p:cNvSpPr>
            <a:spLocks noGrp="1"/>
          </p:cNvSpPr>
          <p:nvPr>
            <p:ph type="title"/>
          </p:nvPr>
        </p:nvSpPr>
        <p:spPr>
          <a:xfrm>
            <a:off x="838199" y="365125"/>
            <a:ext cx="11129211" cy="1325563"/>
          </a:xfrm>
        </p:spPr>
        <p:txBody>
          <a:bodyPr/>
          <a:lstStyle/>
          <a:p>
            <a:r>
              <a:rPr lang="en-US" dirty="0"/>
              <a:t>Concept 9: Service Dominant Architecture (SDA)</a:t>
            </a:r>
          </a:p>
        </p:txBody>
      </p:sp>
      <p:sp>
        <p:nvSpPr>
          <p:cNvPr id="3" name="Content Placeholder 2">
            <a:extLst>
              <a:ext uri="{FF2B5EF4-FFF2-40B4-BE49-F238E27FC236}">
                <a16:creationId xmlns:a16="http://schemas.microsoft.com/office/drawing/2014/main" id="{B14F28AD-1E3F-E670-67A5-8900A733F6B7}"/>
              </a:ext>
            </a:extLst>
          </p:cNvPr>
          <p:cNvSpPr>
            <a:spLocks noGrp="1"/>
          </p:cNvSpPr>
          <p:nvPr>
            <p:ph idx="1"/>
          </p:nvPr>
        </p:nvSpPr>
        <p:spPr>
          <a:xfrm>
            <a:off x="838199" y="1825625"/>
            <a:ext cx="10872537" cy="4351338"/>
          </a:xfrm>
        </p:spPr>
        <p:txBody>
          <a:bodyPr>
            <a:normAutofit fontScale="92500" lnSpcReduction="10000"/>
          </a:bodyPr>
          <a:lstStyle/>
          <a:p>
            <a:r>
              <a:rPr lang="en-US" dirty="0"/>
              <a:t>Good architectural designs can help organizations keep up with change.</a:t>
            </a:r>
          </a:p>
          <a:p>
            <a:pPr lvl="1"/>
            <a:r>
              <a:rPr lang="en-US" dirty="0"/>
              <a:t>Most people are familiar with the architecture of buildings, but organizations have architectures as well. </a:t>
            </a:r>
          </a:p>
          <a:p>
            <a:pPr lvl="1"/>
            <a:r>
              <a:rPr lang="en-US" dirty="0"/>
              <a:t>In a dynamic world, well-designed organizational architectures can make simple changes easy and harder changes possible.</a:t>
            </a:r>
          </a:p>
          <a:p>
            <a:r>
              <a:rPr lang="en-US" dirty="0"/>
              <a:t>Service Dominant Architecture (SDA) is grounded in service-dominant (S-D) logic and service science and provides an organizing logic for shaping companies, service platforms, and service ecosystems through design patterns aimed at making it possible to build and orchestrate capabilities in a systematic way.</a:t>
            </a:r>
          </a:p>
          <a:p>
            <a:r>
              <a:rPr lang="en-US" dirty="0"/>
              <a:t>Exercise: Take this online course to learn a lot more about SDA</a:t>
            </a:r>
          </a:p>
          <a:p>
            <a:pPr lvl="1"/>
            <a:r>
              <a:rPr lang="en-US" dirty="0"/>
              <a:t>https://</a:t>
            </a:r>
            <a:r>
              <a:rPr lang="en-US" dirty="0" err="1"/>
              <a:t>www.ifsd.hamburg</a:t>
            </a:r>
            <a:r>
              <a:rPr lang="en-US" dirty="0"/>
              <a:t>/CERTIFICATE-SDA-PROFESSIONAL-ONE/ </a:t>
            </a:r>
          </a:p>
        </p:txBody>
      </p:sp>
    </p:spTree>
    <p:extLst>
      <p:ext uri="{BB962C8B-B14F-4D97-AF65-F5344CB8AC3E}">
        <p14:creationId xmlns:p14="http://schemas.microsoft.com/office/powerpoint/2010/main" val="1904916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E7649-ED25-C5C9-6551-ABB490A4D3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5670998-938F-1B4D-622C-0CB051FBC867}"/>
              </a:ext>
            </a:extLst>
          </p:cNvPr>
          <p:cNvSpPr>
            <a:spLocks noGrp="1"/>
          </p:cNvSpPr>
          <p:nvPr>
            <p:ph type="title"/>
          </p:nvPr>
        </p:nvSpPr>
        <p:spPr/>
        <p:txBody>
          <a:bodyPr/>
          <a:lstStyle/>
          <a:p>
            <a:r>
              <a:rPr lang="en-US" dirty="0"/>
              <a:t>Concept 10: T-shaped Service Innovation Professionals</a:t>
            </a:r>
          </a:p>
        </p:txBody>
      </p:sp>
      <p:sp>
        <p:nvSpPr>
          <p:cNvPr id="3" name="Content Placeholder 2">
            <a:extLst>
              <a:ext uri="{FF2B5EF4-FFF2-40B4-BE49-F238E27FC236}">
                <a16:creationId xmlns:a16="http://schemas.microsoft.com/office/drawing/2014/main" id="{EC8FC8DF-B100-B226-3B9D-55A05700C89C}"/>
              </a:ext>
            </a:extLst>
          </p:cNvPr>
          <p:cNvSpPr>
            <a:spLocks noGrp="1"/>
          </p:cNvSpPr>
          <p:nvPr>
            <p:ph idx="1"/>
          </p:nvPr>
        </p:nvSpPr>
        <p:spPr/>
        <p:txBody>
          <a:bodyPr>
            <a:normAutofit fontScale="85000" lnSpcReduction="10000"/>
          </a:bodyPr>
          <a:lstStyle/>
          <a:p>
            <a:r>
              <a:rPr lang="en-US" dirty="0"/>
              <a:t>Talent: T-shaped skills is a metaphor for having both breadth and depth.</a:t>
            </a:r>
          </a:p>
          <a:p>
            <a:pPr lvl="1"/>
            <a:r>
              <a:rPr lang="en-US" dirty="0"/>
              <a:t>Breadth helps people communicate with each other in teams better.</a:t>
            </a:r>
          </a:p>
          <a:p>
            <a:pPr lvl="1"/>
            <a:r>
              <a:rPr lang="en-US" dirty="0"/>
              <a:t>Depth helps people be specialists in particular problem-solving expertise.</a:t>
            </a:r>
          </a:p>
          <a:p>
            <a:pPr lvl="1"/>
            <a:r>
              <a:rPr lang="en-US" dirty="0"/>
              <a:t>Breadth also helps people learn new areas of expertise faster.</a:t>
            </a:r>
          </a:p>
          <a:p>
            <a:pPr lvl="1"/>
            <a:r>
              <a:rPr lang="en-US" dirty="0"/>
              <a:t>Depth also helps people learn the discipline of seeing knowledge gaps.</a:t>
            </a:r>
          </a:p>
          <a:p>
            <a:r>
              <a:rPr lang="en-US" dirty="0"/>
              <a:t>Six areas for T-shaped depth and breadth include advanced technologies, academic disciplines, industry sectors, cultural patterns, work practices, and growth mindsets.</a:t>
            </a:r>
          </a:p>
          <a:p>
            <a:pPr lvl="1"/>
            <a:r>
              <a:rPr lang="en-US" dirty="0"/>
              <a:t>Because the world is changing rapidly and because service innovation play a major role in all our daily lives, lifelong learning is essential for all who aim to become better service innovation professionals - to give-get-and-grow service for business and society. </a:t>
            </a:r>
          </a:p>
          <a:p>
            <a:r>
              <a:rPr lang="en-US" dirty="0"/>
              <a:t>Exercise: For each of the six areas list three top items of interest to you (e.g., advanced technologies = AI, quantum computing, augmented reality)</a:t>
            </a:r>
          </a:p>
        </p:txBody>
      </p:sp>
    </p:spTree>
    <p:extLst>
      <p:ext uri="{BB962C8B-B14F-4D97-AF65-F5344CB8AC3E}">
        <p14:creationId xmlns:p14="http://schemas.microsoft.com/office/powerpoint/2010/main" val="801651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1EFC05-F130-D318-4612-FA9BC88FE6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408D11-F13B-6A01-3A10-41428E167AD2}"/>
              </a:ext>
            </a:extLst>
          </p:cNvPr>
          <p:cNvSpPr>
            <a:spLocks noGrp="1"/>
          </p:cNvSpPr>
          <p:nvPr>
            <p:ph type="title"/>
          </p:nvPr>
        </p:nvSpPr>
        <p:spPr/>
        <p:txBody>
          <a:bodyPr/>
          <a:lstStyle/>
          <a:p>
            <a:r>
              <a:rPr lang="en-US" dirty="0"/>
              <a:t>Section B: ISSIP</a:t>
            </a:r>
          </a:p>
        </p:txBody>
      </p:sp>
      <p:sp>
        <p:nvSpPr>
          <p:cNvPr id="3" name="Content Placeholder 2">
            <a:extLst>
              <a:ext uri="{FF2B5EF4-FFF2-40B4-BE49-F238E27FC236}">
                <a16:creationId xmlns:a16="http://schemas.microsoft.com/office/drawing/2014/main" id="{CC994010-4C26-1BF8-0A55-8053AEAF360E}"/>
              </a:ext>
            </a:extLst>
          </p:cNvPr>
          <p:cNvSpPr>
            <a:spLocks noGrp="1"/>
          </p:cNvSpPr>
          <p:nvPr>
            <p:ph idx="1"/>
          </p:nvPr>
        </p:nvSpPr>
        <p:spPr/>
        <p:txBody>
          <a:bodyPr>
            <a:normAutofit fontScale="92500" lnSpcReduction="20000"/>
          </a:bodyPr>
          <a:lstStyle/>
          <a:p>
            <a:r>
              <a:rPr lang="en-US" dirty="0"/>
              <a:t>Ten Learning Items</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Code of Conduct</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Annual Calendar</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Bylaws - Non-Profit</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Programs - Community of Practice</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Constellation of Platforms</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Website &amp; Registration</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Conferences</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Group &amp; Blog Posts</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Event Series, Panels, Whitepaper</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Books (Business Expert Press Partnership)</a:t>
            </a:r>
          </a:p>
          <a:p>
            <a:pPr lvl="1"/>
            <a:endParaRPr lang="en-US" dirty="0"/>
          </a:p>
        </p:txBody>
      </p:sp>
    </p:spTree>
    <p:extLst>
      <p:ext uri="{BB962C8B-B14F-4D97-AF65-F5344CB8AC3E}">
        <p14:creationId xmlns:p14="http://schemas.microsoft.com/office/powerpoint/2010/main" val="19675822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4D1918-9912-B715-D8A2-98A873C311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F6FE30-3DB8-776C-75F0-FA4E9C5E08E7}"/>
              </a:ext>
            </a:extLst>
          </p:cNvPr>
          <p:cNvSpPr>
            <a:spLocks noGrp="1"/>
          </p:cNvSpPr>
          <p:nvPr>
            <p:ph type="title"/>
          </p:nvPr>
        </p:nvSpPr>
        <p:spPr/>
        <p:txBody>
          <a:bodyPr/>
          <a:lstStyle/>
          <a:p>
            <a:r>
              <a:rPr lang="en-US" dirty="0"/>
              <a:t>ISSIP 1: Code of Conduct</a:t>
            </a:r>
          </a:p>
        </p:txBody>
      </p:sp>
      <p:sp>
        <p:nvSpPr>
          <p:cNvPr id="3" name="Content Placeholder 2">
            <a:extLst>
              <a:ext uri="{FF2B5EF4-FFF2-40B4-BE49-F238E27FC236}">
                <a16:creationId xmlns:a16="http://schemas.microsoft.com/office/drawing/2014/main" id="{85A9CF4E-DC8F-BB0B-D5B8-BD2A9A7DC2FE}"/>
              </a:ext>
            </a:extLst>
          </p:cNvPr>
          <p:cNvSpPr>
            <a:spLocks noGrp="1"/>
          </p:cNvSpPr>
          <p:nvPr>
            <p:ph idx="1"/>
          </p:nvPr>
        </p:nvSpPr>
        <p:spPr>
          <a:xfrm>
            <a:off x="693821" y="1627264"/>
            <a:ext cx="3669632" cy="4351338"/>
          </a:xfrm>
        </p:spPr>
        <p:txBody>
          <a:bodyPr/>
          <a:lstStyle/>
          <a:p>
            <a:r>
              <a:rPr lang="en-US" dirty="0"/>
              <a:t>Find the Code of Conduct URL Link on Lower Right of Every ISSIP Website Page</a:t>
            </a:r>
          </a:p>
        </p:txBody>
      </p:sp>
      <p:sp>
        <p:nvSpPr>
          <p:cNvPr id="4" name="TextBox 3">
            <a:extLst>
              <a:ext uri="{FF2B5EF4-FFF2-40B4-BE49-F238E27FC236}">
                <a16:creationId xmlns:a16="http://schemas.microsoft.com/office/drawing/2014/main" id="{C5F98C40-4D1C-5E6E-F824-FA3EBB62B78E}"/>
              </a:ext>
            </a:extLst>
          </p:cNvPr>
          <p:cNvSpPr txBox="1"/>
          <p:nvPr/>
        </p:nvSpPr>
        <p:spPr>
          <a:xfrm>
            <a:off x="544452" y="6127234"/>
            <a:ext cx="11647548" cy="369332"/>
          </a:xfrm>
          <a:prstGeom prst="rect">
            <a:avLst/>
          </a:prstGeom>
          <a:noFill/>
        </p:spPr>
        <p:txBody>
          <a:bodyPr wrap="none" rtlCol="0">
            <a:spAutoFit/>
          </a:bodyPr>
          <a:lstStyle/>
          <a:p>
            <a:r>
              <a:rPr lang="en-US" dirty="0">
                <a:hlinkClick r:id="rId3"/>
              </a:rPr>
              <a:t>https://</a:t>
            </a:r>
            <a:r>
              <a:rPr lang="en-US" dirty="0" err="1">
                <a:hlinkClick r:id="rId3"/>
              </a:rPr>
              <a:t>docs.google.com</a:t>
            </a:r>
            <a:r>
              <a:rPr lang="en-US" dirty="0">
                <a:hlinkClick r:id="rId3"/>
              </a:rPr>
              <a:t>/forms/d/e/1FAIpQLSfBolsKNgUOONASJy85qLAiJqye5IYCdhgMgFgRBOXFN1LyPA/</a:t>
            </a:r>
            <a:r>
              <a:rPr lang="en-US" dirty="0" err="1">
                <a:hlinkClick r:id="rId3"/>
              </a:rPr>
              <a:t>viewform</a:t>
            </a:r>
            <a:endParaRPr lang="en-US" dirty="0"/>
          </a:p>
        </p:txBody>
      </p:sp>
      <p:pic>
        <p:nvPicPr>
          <p:cNvPr id="6" name="Picture 5" descr="A screenshot of a cell phone&#10;&#10;AI-generated content may be incorrect.">
            <a:extLst>
              <a:ext uri="{FF2B5EF4-FFF2-40B4-BE49-F238E27FC236}">
                <a16:creationId xmlns:a16="http://schemas.microsoft.com/office/drawing/2014/main" id="{64FBB0AA-CA0D-7515-3B5B-435B7A5E506A}"/>
              </a:ext>
            </a:extLst>
          </p:cNvPr>
          <p:cNvPicPr>
            <a:picLocks noChangeAspect="1"/>
          </p:cNvPicPr>
          <p:nvPr/>
        </p:nvPicPr>
        <p:blipFill>
          <a:blip r:embed="rId4"/>
          <a:stretch>
            <a:fillRect/>
          </a:stretch>
        </p:blipFill>
        <p:spPr>
          <a:xfrm>
            <a:off x="4762719" y="1392687"/>
            <a:ext cx="3211013" cy="4660231"/>
          </a:xfrm>
          <a:prstGeom prst="rect">
            <a:avLst/>
          </a:prstGeom>
        </p:spPr>
      </p:pic>
      <p:pic>
        <p:nvPicPr>
          <p:cNvPr id="8" name="Picture 7" descr="A screenshot of a cell phone&#10;&#10;AI-generated content may be incorrect.">
            <a:extLst>
              <a:ext uri="{FF2B5EF4-FFF2-40B4-BE49-F238E27FC236}">
                <a16:creationId xmlns:a16="http://schemas.microsoft.com/office/drawing/2014/main" id="{7F3B61B4-0EE6-C727-08DB-78A86690A3A1}"/>
              </a:ext>
            </a:extLst>
          </p:cNvPr>
          <p:cNvPicPr>
            <a:picLocks noChangeAspect="1"/>
          </p:cNvPicPr>
          <p:nvPr/>
        </p:nvPicPr>
        <p:blipFill>
          <a:blip r:embed="rId5"/>
          <a:stretch>
            <a:fillRect/>
          </a:stretch>
        </p:blipFill>
        <p:spPr>
          <a:xfrm>
            <a:off x="8559977" y="0"/>
            <a:ext cx="3017885" cy="6052918"/>
          </a:xfrm>
          <a:prstGeom prst="rect">
            <a:avLst/>
          </a:prstGeom>
        </p:spPr>
      </p:pic>
    </p:spTree>
    <p:extLst>
      <p:ext uri="{BB962C8B-B14F-4D97-AF65-F5344CB8AC3E}">
        <p14:creationId xmlns:p14="http://schemas.microsoft.com/office/powerpoint/2010/main" val="42869970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C316D1-57D7-B7DF-9A65-FDBB9576AC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0BF920-62BC-0BA3-E925-BB1A74649F67}"/>
              </a:ext>
            </a:extLst>
          </p:cNvPr>
          <p:cNvSpPr>
            <a:spLocks noGrp="1"/>
          </p:cNvSpPr>
          <p:nvPr>
            <p:ph type="title"/>
          </p:nvPr>
        </p:nvSpPr>
        <p:spPr/>
        <p:txBody>
          <a:bodyPr/>
          <a:lstStyle/>
          <a:p>
            <a:r>
              <a:rPr lang="en-US" dirty="0"/>
              <a:t>ISSIP 2: Annual Calendar</a:t>
            </a:r>
          </a:p>
        </p:txBody>
      </p:sp>
      <p:sp>
        <p:nvSpPr>
          <p:cNvPr id="3" name="Content Placeholder 2">
            <a:extLst>
              <a:ext uri="{FF2B5EF4-FFF2-40B4-BE49-F238E27FC236}">
                <a16:creationId xmlns:a16="http://schemas.microsoft.com/office/drawing/2014/main" id="{06E2C271-758D-B5C6-CDD5-DC19C97AAC80}"/>
              </a:ext>
            </a:extLst>
          </p:cNvPr>
          <p:cNvSpPr>
            <a:spLocks noGrp="1"/>
          </p:cNvSpPr>
          <p:nvPr>
            <p:ph idx="1"/>
          </p:nvPr>
        </p:nvSpPr>
        <p:spPr>
          <a:xfrm>
            <a:off x="838200" y="1825625"/>
            <a:ext cx="3781926" cy="4351338"/>
          </a:xfrm>
        </p:spPr>
        <p:txBody>
          <a:bodyPr/>
          <a:lstStyle/>
          <a:p>
            <a:r>
              <a:rPr lang="en-US" dirty="0"/>
              <a:t>Each month there are standard events, etc.</a:t>
            </a:r>
          </a:p>
        </p:txBody>
      </p:sp>
      <p:sp>
        <p:nvSpPr>
          <p:cNvPr id="4" name="TextBox 3">
            <a:extLst>
              <a:ext uri="{FF2B5EF4-FFF2-40B4-BE49-F238E27FC236}">
                <a16:creationId xmlns:a16="http://schemas.microsoft.com/office/drawing/2014/main" id="{6A4120E0-BC53-097F-8F06-E23752D3B14E}"/>
              </a:ext>
            </a:extLst>
          </p:cNvPr>
          <p:cNvSpPr txBox="1"/>
          <p:nvPr/>
        </p:nvSpPr>
        <p:spPr>
          <a:xfrm>
            <a:off x="641686" y="5942568"/>
            <a:ext cx="10270056" cy="369332"/>
          </a:xfrm>
          <a:prstGeom prst="rect">
            <a:avLst/>
          </a:prstGeom>
          <a:noFill/>
        </p:spPr>
        <p:txBody>
          <a:bodyPr wrap="none" rtlCol="0">
            <a:spAutoFit/>
          </a:bodyPr>
          <a:lstStyle/>
          <a:p>
            <a:r>
              <a:rPr lang="en-US" dirty="0"/>
              <a:t>Page 6 in Handbook: </a:t>
            </a:r>
            <a:r>
              <a:rPr lang="en-US" dirty="0">
                <a:hlinkClick r:id="rId3"/>
              </a:rPr>
              <a:t>https://</a:t>
            </a:r>
            <a:r>
              <a:rPr lang="en-US" dirty="0" err="1">
                <a:hlinkClick r:id="rId3"/>
              </a:rPr>
              <a:t>issip.org</a:t>
            </a:r>
            <a:r>
              <a:rPr lang="en-US" dirty="0">
                <a:hlinkClick r:id="rId3"/>
              </a:rPr>
              <a:t>/wp-content/uploads/2024/08/ISSIP-Handbook-2024-Edition.pdf</a:t>
            </a:r>
            <a:endParaRPr lang="en-US" dirty="0"/>
          </a:p>
        </p:txBody>
      </p:sp>
      <p:pic>
        <p:nvPicPr>
          <p:cNvPr id="6" name="Picture 5" descr="A document with text and images&#10;&#10;AI-generated content may be incorrect.">
            <a:extLst>
              <a:ext uri="{FF2B5EF4-FFF2-40B4-BE49-F238E27FC236}">
                <a16:creationId xmlns:a16="http://schemas.microsoft.com/office/drawing/2014/main" id="{035E2834-5383-E901-B86F-A9FEC8022CF6}"/>
              </a:ext>
            </a:extLst>
          </p:cNvPr>
          <p:cNvPicPr>
            <a:picLocks noChangeAspect="1"/>
          </p:cNvPicPr>
          <p:nvPr/>
        </p:nvPicPr>
        <p:blipFill>
          <a:blip r:embed="rId4"/>
          <a:stretch>
            <a:fillRect/>
          </a:stretch>
        </p:blipFill>
        <p:spPr>
          <a:xfrm>
            <a:off x="7035121" y="44843"/>
            <a:ext cx="4318679" cy="5865233"/>
          </a:xfrm>
          <a:prstGeom prst="rect">
            <a:avLst/>
          </a:prstGeom>
        </p:spPr>
      </p:pic>
    </p:spTree>
    <p:extLst>
      <p:ext uri="{BB962C8B-B14F-4D97-AF65-F5344CB8AC3E}">
        <p14:creationId xmlns:p14="http://schemas.microsoft.com/office/powerpoint/2010/main" val="358908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women with long hair&#10;&#10;AI-generated content may be incorrect.">
            <a:extLst>
              <a:ext uri="{FF2B5EF4-FFF2-40B4-BE49-F238E27FC236}">
                <a16:creationId xmlns:a16="http://schemas.microsoft.com/office/drawing/2014/main" id="{B4EFD6E6-54AC-CC79-C328-EFE42777D8AC}"/>
              </a:ext>
            </a:extLst>
          </p:cNvPr>
          <p:cNvPicPr>
            <a:picLocks noChangeAspect="1"/>
          </p:cNvPicPr>
          <p:nvPr/>
        </p:nvPicPr>
        <p:blipFill>
          <a:blip r:embed="rId2"/>
          <a:stretch>
            <a:fillRect/>
          </a:stretch>
        </p:blipFill>
        <p:spPr>
          <a:xfrm>
            <a:off x="6804318" y="2786643"/>
            <a:ext cx="4455355" cy="1913791"/>
          </a:xfrm>
          <a:prstGeom prst="rect">
            <a:avLst/>
          </a:prstGeom>
        </p:spPr>
      </p:pic>
      <p:pic>
        <p:nvPicPr>
          <p:cNvPr id="7" name="Picture 6" descr="A collage of men standing in a room&#10;&#10;AI-generated content may be incorrect.">
            <a:extLst>
              <a:ext uri="{FF2B5EF4-FFF2-40B4-BE49-F238E27FC236}">
                <a16:creationId xmlns:a16="http://schemas.microsoft.com/office/drawing/2014/main" id="{10D0CF38-C05F-572C-33F4-FC865097AFB5}"/>
              </a:ext>
            </a:extLst>
          </p:cNvPr>
          <p:cNvPicPr>
            <a:picLocks noChangeAspect="1"/>
          </p:cNvPicPr>
          <p:nvPr/>
        </p:nvPicPr>
        <p:blipFill>
          <a:blip r:embed="rId3"/>
          <a:stretch>
            <a:fillRect/>
          </a:stretch>
        </p:blipFill>
        <p:spPr>
          <a:xfrm>
            <a:off x="6283815" y="4700434"/>
            <a:ext cx="4975858" cy="1913791"/>
          </a:xfrm>
          <a:prstGeom prst="rect">
            <a:avLst/>
          </a:prstGeom>
        </p:spPr>
      </p:pic>
      <p:pic>
        <p:nvPicPr>
          <p:cNvPr id="9" name="Picture 8" descr="A group of people on a video conference&#10;&#10;AI-generated content may be incorrect.">
            <a:extLst>
              <a:ext uri="{FF2B5EF4-FFF2-40B4-BE49-F238E27FC236}">
                <a16:creationId xmlns:a16="http://schemas.microsoft.com/office/drawing/2014/main" id="{CAB7818A-7EF6-454C-AB06-5B09BC4464AC}"/>
              </a:ext>
            </a:extLst>
          </p:cNvPr>
          <p:cNvPicPr>
            <a:picLocks noChangeAspect="1"/>
          </p:cNvPicPr>
          <p:nvPr/>
        </p:nvPicPr>
        <p:blipFill>
          <a:blip r:embed="rId4"/>
          <a:stretch>
            <a:fillRect/>
          </a:stretch>
        </p:blipFill>
        <p:spPr>
          <a:xfrm>
            <a:off x="6528691" y="453468"/>
            <a:ext cx="5059332" cy="1913791"/>
          </a:xfrm>
          <a:prstGeom prst="rect">
            <a:avLst/>
          </a:prstGeom>
        </p:spPr>
      </p:pic>
      <p:sp>
        <p:nvSpPr>
          <p:cNvPr id="10" name="TextBox 9">
            <a:extLst>
              <a:ext uri="{FF2B5EF4-FFF2-40B4-BE49-F238E27FC236}">
                <a16:creationId xmlns:a16="http://schemas.microsoft.com/office/drawing/2014/main" id="{D23047AF-1436-782E-DED3-5BA95FE67424}"/>
              </a:ext>
            </a:extLst>
          </p:cNvPr>
          <p:cNvSpPr txBox="1"/>
          <p:nvPr/>
        </p:nvSpPr>
        <p:spPr>
          <a:xfrm>
            <a:off x="1865298" y="948698"/>
            <a:ext cx="4418517" cy="646331"/>
          </a:xfrm>
          <a:prstGeom prst="rect">
            <a:avLst/>
          </a:prstGeom>
          <a:noFill/>
        </p:spPr>
        <p:txBody>
          <a:bodyPr wrap="none" rtlCol="0">
            <a:spAutoFit/>
          </a:bodyPr>
          <a:lstStyle/>
          <a:p>
            <a:pPr algn="r"/>
            <a:r>
              <a:rPr lang="en-US" dirty="0"/>
              <a:t>Penn State University Team</a:t>
            </a:r>
          </a:p>
          <a:p>
            <a:pPr algn="r"/>
            <a:r>
              <a:rPr lang="en-US" dirty="0"/>
              <a:t>(Learning Factory – Industrial Engineering )</a:t>
            </a:r>
          </a:p>
        </p:txBody>
      </p:sp>
      <p:sp>
        <p:nvSpPr>
          <p:cNvPr id="11" name="TextBox 10">
            <a:extLst>
              <a:ext uri="{FF2B5EF4-FFF2-40B4-BE49-F238E27FC236}">
                <a16:creationId xmlns:a16="http://schemas.microsoft.com/office/drawing/2014/main" id="{FEC5EDA4-7D38-A84F-EE96-95A109EE3C64}"/>
              </a:ext>
            </a:extLst>
          </p:cNvPr>
          <p:cNvSpPr txBox="1"/>
          <p:nvPr/>
        </p:nvSpPr>
        <p:spPr>
          <a:xfrm>
            <a:off x="3303576" y="3429000"/>
            <a:ext cx="2980239" cy="646331"/>
          </a:xfrm>
          <a:prstGeom prst="rect">
            <a:avLst/>
          </a:prstGeom>
          <a:noFill/>
        </p:spPr>
        <p:txBody>
          <a:bodyPr wrap="none" rtlCol="0">
            <a:spAutoFit/>
          </a:bodyPr>
          <a:lstStyle/>
          <a:p>
            <a:pPr algn="r"/>
            <a:r>
              <a:rPr lang="en-US" dirty="0"/>
              <a:t>U Washington Tacoma Team</a:t>
            </a:r>
          </a:p>
          <a:p>
            <a:pPr algn="r"/>
            <a:r>
              <a:rPr lang="en-US" dirty="0"/>
              <a:t>(MS Business Analytics) </a:t>
            </a:r>
          </a:p>
        </p:txBody>
      </p:sp>
      <p:sp>
        <p:nvSpPr>
          <p:cNvPr id="12" name="TextBox 11">
            <a:extLst>
              <a:ext uri="{FF2B5EF4-FFF2-40B4-BE49-F238E27FC236}">
                <a16:creationId xmlns:a16="http://schemas.microsoft.com/office/drawing/2014/main" id="{64C2D737-8938-B899-7C78-47124B17594A}"/>
              </a:ext>
            </a:extLst>
          </p:cNvPr>
          <p:cNvSpPr txBox="1"/>
          <p:nvPr/>
        </p:nvSpPr>
        <p:spPr>
          <a:xfrm>
            <a:off x="2154477" y="5342791"/>
            <a:ext cx="4129337" cy="646331"/>
          </a:xfrm>
          <a:prstGeom prst="rect">
            <a:avLst/>
          </a:prstGeom>
          <a:noFill/>
        </p:spPr>
        <p:txBody>
          <a:bodyPr wrap="none" rtlCol="0">
            <a:spAutoFit/>
          </a:bodyPr>
          <a:lstStyle/>
          <a:p>
            <a:pPr algn="r"/>
            <a:r>
              <a:rPr lang="en-US" dirty="0"/>
              <a:t>San Jose State University Team</a:t>
            </a:r>
          </a:p>
          <a:p>
            <a:pPr algn="r"/>
            <a:r>
              <a:rPr lang="en-US" dirty="0"/>
              <a:t>(Management of Information Systems) </a:t>
            </a:r>
          </a:p>
        </p:txBody>
      </p:sp>
    </p:spTree>
    <p:extLst>
      <p:ext uri="{BB962C8B-B14F-4D97-AF65-F5344CB8AC3E}">
        <p14:creationId xmlns:p14="http://schemas.microsoft.com/office/powerpoint/2010/main" val="30919031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A385BC-5CD4-47F1-085D-5F0AF9C8A1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5A3CCE-382C-6421-2ABE-D9200F998E40}"/>
              </a:ext>
            </a:extLst>
          </p:cNvPr>
          <p:cNvSpPr>
            <a:spLocks noGrp="1"/>
          </p:cNvSpPr>
          <p:nvPr>
            <p:ph type="title"/>
          </p:nvPr>
        </p:nvSpPr>
        <p:spPr/>
        <p:txBody>
          <a:bodyPr/>
          <a:lstStyle/>
          <a:p>
            <a:r>
              <a:rPr lang="en-US" dirty="0"/>
              <a:t>ISSIP 3: Bylaws - Nonprofit</a:t>
            </a:r>
          </a:p>
        </p:txBody>
      </p:sp>
      <p:sp>
        <p:nvSpPr>
          <p:cNvPr id="3" name="Content Placeholder 2">
            <a:extLst>
              <a:ext uri="{FF2B5EF4-FFF2-40B4-BE49-F238E27FC236}">
                <a16:creationId xmlns:a16="http://schemas.microsoft.com/office/drawing/2014/main" id="{40EF9A25-A16F-64C3-762B-64FE8AA5FCA7}"/>
              </a:ext>
            </a:extLst>
          </p:cNvPr>
          <p:cNvSpPr>
            <a:spLocks noGrp="1"/>
          </p:cNvSpPr>
          <p:nvPr>
            <p:ph idx="1"/>
          </p:nvPr>
        </p:nvSpPr>
        <p:spPr>
          <a:xfrm>
            <a:off x="838200" y="1825625"/>
            <a:ext cx="4279232" cy="4351338"/>
          </a:xfrm>
        </p:spPr>
        <p:txBody>
          <a:bodyPr/>
          <a:lstStyle/>
          <a:p>
            <a:r>
              <a:rPr lang="en-US" dirty="0"/>
              <a:t>Find the Bylaws URL Link on Lower Right of Every ISSIP Website Page</a:t>
            </a:r>
          </a:p>
          <a:p>
            <a:endParaRPr lang="en-US" dirty="0"/>
          </a:p>
        </p:txBody>
      </p:sp>
      <p:sp>
        <p:nvSpPr>
          <p:cNvPr id="4" name="TextBox 3">
            <a:extLst>
              <a:ext uri="{FF2B5EF4-FFF2-40B4-BE49-F238E27FC236}">
                <a16:creationId xmlns:a16="http://schemas.microsoft.com/office/drawing/2014/main" id="{8399AB0B-E68F-94F4-9633-0166A6F7AD29}"/>
              </a:ext>
            </a:extLst>
          </p:cNvPr>
          <p:cNvSpPr txBox="1"/>
          <p:nvPr/>
        </p:nvSpPr>
        <p:spPr>
          <a:xfrm>
            <a:off x="1347536" y="5942568"/>
            <a:ext cx="8602483" cy="369332"/>
          </a:xfrm>
          <a:prstGeom prst="rect">
            <a:avLst/>
          </a:prstGeom>
          <a:noFill/>
        </p:spPr>
        <p:txBody>
          <a:bodyPr wrap="none" rtlCol="0">
            <a:spAutoFit/>
          </a:bodyPr>
          <a:lstStyle/>
          <a:p>
            <a:r>
              <a:rPr lang="en-US" dirty="0">
                <a:hlinkClick r:id="rId3"/>
              </a:rPr>
              <a:t>https://</a:t>
            </a:r>
            <a:r>
              <a:rPr lang="en-US" dirty="0" err="1">
                <a:hlinkClick r:id="rId3"/>
              </a:rPr>
              <a:t>issip.org</a:t>
            </a:r>
            <a:r>
              <a:rPr lang="en-US" dirty="0">
                <a:hlinkClick r:id="rId3"/>
              </a:rPr>
              <a:t>/wp-content/uploads/2024/07/ISSIP-Bylaws-Approved-02142014.pdf</a:t>
            </a:r>
            <a:endParaRPr lang="en-US" dirty="0"/>
          </a:p>
        </p:txBody>
      </p:sp>
      <p:pic>
        <p:nvPicPr>
          <p:cNvPr id="6" name="Picture 5" descr="A document with text on it&#10;&#10;AI-generated content may be incorrect.">
            <a:extLst>
              <a:ext uri="{FF2B5EF4-FFF2-40B4-BE49-F238E27FC236}">
                <a16:creationId xmlns:a16="http://schemas.microsoft.com/office/drawing/2014/main" id="{0C5F534B-9841-62B1-63F6-329DCFAC7FCE}"/>
              </a:ext>
            </a:extLst>
          </p:cNvPr>
          <p:cNvPicPr>
            <a:picLocks noChangeAspect="1"/>
          </p:cNvPicPr>
          <p:nvPr/>
        </p:nvPicPr>
        <p:blipFill>
          <a:blip r:embed="rId4"/>
          <a:stretch>
            <a:fillRect/>
          </a:stretch>
        </p:blipFill>
        <p:spPr>
          <a:xfrm>
            <a:off x="7377044" y="0"/>
            <a:ext cx="3987122" cy="5678905"/>
          </a:xfrm>
          <a:prstGeom prst="rect">
            <a:avLst/>
          </a:prstGeom>
        </p:spPr>
      </p:pic>
    </p:spTree>
    <p:extLst>
      <p:ext uri="{BB962C8B-B14F-4D97-AF65-F5344CB8AC3E}">
        <p14:creationId xmlns:p14="http://schemas.microsoft.com/office/powerpoint/2010/main" val="30358883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6A8FF8-C7F1-CF35-EB2E-94EB9B0A56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E9BD09-9D3E-BFEA-CEBE-A347D5820523}"/>
              </a:ext>
            </a:extLst>
          </p:cNvPr>
          <p:cNvSpPr>
            <a:spLocks noGrp="1"/>
          </p:cNvSpPr>
          <p:nvPr>
            <p:ph type="title"/>
          </p:nvPr>
        </p:nvSpPr>
        <p:spPr/>
        <p:txBody>
          <a:bodyPr/>
          <a:lstStyle/>
          <a:p>
            <a:r>
              <a:rPr lang="en-US" dirty="0"/>
              <a:t>ISSIP 4: Programs – </a:t>
            </a:r>
            <a:br>
              <a:rPr lang="en-US" dirty="0"/>
            </a:br>
            <a:r>
              <a:rPr lang="en-US" dirty="0"/>
              <a:t>Community of Practice</a:t>
            </a:r>
          </a:p>
        </p:txBody>
      </p:sp>
      <p:sp>
        <p:nvSpPr>
          <p:cNvPr id="3" name="Content Placeholder 2">
            <a:extLst>
              <a:ext uri="{FF2B5EF4-FFF2-40B4-BE49-F238E27FC236}">
                <a16:creationId xmlns:a16="http://schemas.microsoft.com/office/drawing/2014/main" id="{1C8B97E3-57DA-1948-D1D7-261430CE19E6}"/>
              </a:ext>
            </a:extLst>
          </p:cNvPr>
          <p:cNvSpPr>
            <a:spLocks noGrp="1"/>
          </p:cNvSpPr>
          <p:nvPr>
            <p:ph idx="1"/>
          </p:nvPr>
        </p:nvSpPr>
        <p:spPr>
          <a:xfrm>
            <a:off x="838200" y="1825625"/>
            <a:ext cx="3453882" cy="4351338"/>
          </a:xfrm>
        </p:spPr>
        <p:txBody>
          <a:bodyPr/>
          <a:lstStyle/>
          <a:p>
            <a:r>
              <a:rPr lang="en-US" dirty="0"/>
              <a:t>Programs have volunteer leaders and operations teams</a:t>
            </a:r>
          </a:p>
          <a:p>
            <a:r>
              <a:rPr lang="en-US" dirty="0"/>
              <a:t>Programs are designed for give-get-grow</a:t>
            </a:r>
          </a:p>
          <a:p>
            <a:pPr lvl="1"/>
            <a:r>
              <a:rPr lang="en-US" dirty="0"/>
              <a:t>Share knowledge</a:t>
            </a:r>
          </a:p>
          <a:p>
            <a:pPr lvl="1"/>
            <a:r>
              <a:rPr lang="en-US" dirty="0"/>
              <a:t>Get recognition</a:t>
            </a:r>
          </a:p>
          <a:p>
            <a:pPr lvl="1"/>
            <a:r>
              <a:rPr lang="en-US" dirty="0"/>
              <a:t>Grow network</a:t>
            </a:r>
          </a:p>
        </p:txBody>
      </p:sp>
      <p:sp>
        <p:nvSpPr>
          <p:cNvPr id="4" name="TextBox 3">
            <a:extLst>
              <a:ext uri="{FF2B5EF4-FFF2-40B4-BE49-F238E27FC236}">
                <a16:creationId xmlns:a16="http://schemas.microsoft.com/office/drawing/2014/main" id="{F80734AC-CF24-A76E-5B1B-9E1D8CD2D2C3}"/>
              </a:ext>
            </a:extLst>
          </p:cNvPr>
          <p:cNvSpPr txBox="1"/>
          <p:nvPr/>
        </p:nvSpPr>
        <p:spPr>
          <a:xfrm>
            <a:off x="485192" y="5988734"/>
            <a:ext cx="10270056" cy="646331"/>
          </a:xfrm>
          <a:prstGeom prst="rect">
            <a:avLst/>
          </a:prstGeom>
          <a:noFill/>
        </p:spPr>
        <p:txBody>
          <a:bodyPr wrap="none" rtlCol="0">
            <a:spAutoFit/>
          </a:bodyPr>
          <a:lstStyle/>
          <a:p>
            <a:r>
              <a:rPr lang="en-US" dirty="0"/>
              <a:t>Page 8 in Handbook: </a:t>
            </a:r>
            <a:r>
              <a:rPr lang="en-US" dirty="0">
                <a:hlinkClick r:id="rId3"/>
              </a:rPr>
              <a:t>https://issip.org/wp-content/uploads/2024/08/ISSIP-Handbook-2024-Edition.pdf</a:t>
            </a:r>
            <a:endParaRPr lang="en-US" dirty="0"/>
          </a:p>
          <a:p>
            <a:endParaRPr lang="en-US" dirty="0"/>
          </a:p>
        </p:txBody>
      </p:sp>
      <p:pic>
        <p:nvPicPr>
          <p:cNvPr id="6" name="Picture 5">
            <a:extLst>
              <a:ext uri="{FF2B5EF4-FFF2-40B4-BE49-F238E27FC236}">
                <a16:creationId xmlns:a16="http://schemas.microsoft.com/office/drawing/2014/main" id="{DBB1013F-8AF2-3AC4-C101-F7EC629462CD}"/>
              </a:ext>
            </a:extLst>
          </p:cNvPr>
          <p:cNvPicPr>
            <a:picLocks noChangeAspect="1"/>
          </p:cNvPicPr>
          <p:nvPr/>
        </p:nvPicPr>
        <p:blipFill>
          <a:blip r:embed="rId4"/>
          <a:stretch>
            <a:fillRect/>
          </a:stretch>
        </p:blipFill>
        <p:spPr>
          <a:xfrm>
            <a:off x="6428484" y="197534"/>
            <a:ext cx="5549900" cy="5791200"/>
          </a:xfrm>
          <a:prstGeom prst="rect">
            <a:avLst/>
          </a:prstGeom>
        </p:spPr>
      </p:pic>
    </p:spTree>
    <p:extLst>
      <p:ext uri="{BB962C8B-B14F-4D97-AF65-F5344CB8AC3E}">
        <p14:creationId xmlns:p14="http://schemas.microsoft.com/office/powerpoint/2010/main" val="1565870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1BFD62-4A0D-5D0F-EA66-31C1F7DB25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3576AC-8BCF-5078-1DEA-2FBC87D6B3F8}"/>
              </a:ext>
            </a:extLst>
          </p:cNvPr>
          <p:cNvSpPr>
            <a:spLocks noGrp="1"/>
          </p:cNvSpPr>
          <p:nvPr>
            <p:ph type="title"/>
          </p:nvPr>
        </p:nvSpPr>
        <p:spPr/>
        <p:txBody>
          <a:bodyPr/>
          <a:lstStyle/>
          <a:p>
            <a:r>
              <a:rPr lang="en-US" dirty="0"/>
              <a:t>ISSIP 5: Constellation</a:t>
            </a:r>
            <a:br>
              <a:rPr lang="en-US" dirty="0"/>
            </a:br>
            <a:r>
              <a:rPr lang="en-US" dirty="0"/>
              <a:t> of Platforms</a:t>
            </a:r>
          </a:p>
        </p:txBody>
      </p:sp>
      <p:sp>
        <p:nvSpPr>
          <p:cNvPr id="3" name="Content Placeholder 2">
            <a:extLst>
              <a:ext uri="{FF2B5EF4-FFF2-40B4-BE49-F238E27FC236}">
                <a16:creationId xmlns:a16="http://schemas.microsoft.com/office/drawing/2014/main" id="{B669C589-B4F7-97BD-B0ED-A31182A76ABD}"/>
              </a:ext>
            </a:extLst>
          </p:cNvPr>
          <p:cNvSpPr>
            <a:spLocks noGrp="1"/>
          </p:cNvSpPr>
          <p:nvPr>
            <p:ph idx="1"/>
          </p:nvPr>
        </p:nvSpPr>
        <p:spPr>
          <a:xfrm>
            <a:off x="838200" y="1825625"/>
            <a:ext cx="4163008" cy="4351338"/>
          </a:xfrm>
        </p:spPr>
        <p:txBody>
          <a:bodyPr/>
          <a:lstStyle/>
          <a:p>
            <a:r>
              <a:rPr lang="en-US" dirty="0"/>
              <a:t>The constellation of platforms support ISSIP participants and the programs</a:t>
            </a:r>
          </a:p>
          <a:p>
            <a:r>
              <a:rPr lang="en-US" dirty="0"/>
              <a:t>The platforms also support:</a:t>
            </a:r>
          </a:p>
          <a:p>
            <a:pPr lvl="1"/>
            <a:r>
              <a:rPr lang="en-US" dirty="0"/>
              <a:t>Share knowledge</a:t>
            </a:r>
          </a:p>
          <a:p>
            <a:pPr lvl="1"/>
            <a:r>
              <a:rPr lang="en-US" dirty="0"/>
              <a:t>Get recognitions</a:t>
            </a:r>
          </a:p>
          <a:p>
            <a:pPr lvl="1"/>
            <a:r>
              <a:rPr lang="en-US" dirty="0"/>
              <a:t>Grow network</a:t>
            </a:r>
          </a:p>
        </p:txBody>
      </p:sp>
      <p:sp>
        <p:nvSpPr>
          <p:cNvPr id="4" name="TextBox 3">
            <a:extLst>
              <a:ext uri="{FF2B5EF4-FFF2-40B4-BE49-F238E27FC236}">
                <a16:creationId xmlns:a16="http://schemas.microsoft.com/office/drawing/2014/main" id="{0D677013-775B-DCEE-2A40-70C4AFF7CFC3}"/>
              </a:ext>
            </a:extLst>
          </p:cNvPr>
          <p:cNvSpPr txBox="1"/>
          <p:nvPr/>
        </p:nvSpPr>
        <p:spPr>
          <a:xfrm>
            <a:off x="485192" y="5988734"/>
            <a:ext cx="10270056" cy="646331"/>
          </a:xfrm>
          <a:prstGeom prst="rect">
            <a:avLst/>
          </a:prstGeom>
          <a:noFill/>
        </p:spPr>
        <p:txBody>
          <a:bodyPr wrap="none" rtlCol="0">
            <a:spAutoFit/>
          </a:bodyPr>
          <a:lstStyle/>
          <a:p>
            <a:r>
              <a:rPr lang="en-US" dirty="0"/>
              <a:t>Page 9 in Handbook: </a:t>
            </a:r>
            <a:r>
              <a:rPr lang="en-US" dirty="0">
                <a:hlinkClick r:id="rId3"/>
              </a:rPr>
              <a:t>https://issip.org/wp-content/uploads/2024/08/ISSIP-Handbook-2024-Edition.pdf</a:t>
            </a:r>
            <a:endParaRPr lang="en-US" dirty="0"/>
          </a:p>
          <a:p>
            <a:endParaRPr lang="en-US" dirty="0"/>
          </a:p>
        </p:txBody>
      </p:sp>
      <p:pic>
        <p:nvPicPr>
          <p:cNvPr id="8" name="Picture 7" descr="A document with text on it&#10;&#10;AI-generated content may be incorrect.">
            <a:extLst>
              <a:ext uri="{FF2B5EF4-FFF2-40B4-BE49-F238E27FC236}">
                <a16:creationId xmlns:a16="http://schemas.microsoft.com/office/drawing/2014/main" id="{C80FDC95-80CC-5D12-B6E9-849C6DE5C68C}"/>
              </a:ext>
            </a:extLst>
          </p:cNvPr>
          <p:cNvPicPr>
            <a:picLocks noChangeAspect="1"/>
          </p:cNvPicPr>
          <p:nvPr/>
        </p:nvPicPr>
        <p:blipFill>
          <a:blip r:embed="rId4"/>
          <a:stretch>
            <a:fillRect/>
          </a:stretch>
        </p:blipFill>
        <p:spPr>
          <a:xfrm>
            <a:off x="6071759" y="93305"/>
            <a:ext cx="5282041" cy="5614177"/>
          </a:xfrm>
          <a:prstGeom prst="rect">
            <a:avLst/>
          </a:prstGeom>
        </p:spPr>
      </p:pic>
    </p:spTree>
    <p:extLst>
      <p:ext uri="{BB962C8B-B14F-4D97-AF65-F5344CB8AC3E}">
        <p14:creationId xmlns:p14="http://schemas.microsoft.com/office/powerpoint/2010/main" val="55450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03B759-3DC0-53DE-E231-2EB866327C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1A63B88-35FA-92F3-9051-301855CBB244}"/>
              </a:ext>
            </a:extLst>
          </p:cNvPr>
          <p:cNvSpPr>
            <a:spLocks noGrp="1"/>
          </p:cNvSpPr>
          <p:nvPr>
            <p:ph type="title"/>
          </p:nvPr>
        </p:nvSpPr>
        <p:spPr/>
        <p:txBody>
          <a:bodyPr/>
          <a:lstStyle/>
          <a:p>
            <a:r>
              <a:rPr lang="en-US" dirty="0"/>
              <a:t>ISSIP 6: Website &amp; Registration</a:t>
            </a:r>
          </a:p>
        </p:txBody>
      </p:sp>
      <p:sp>
        <p:nvSpPr>
          <p:cNvPr id="3" name="Content Placeholder 2">
            <a:extLst>
              <a:ext uri="{FF2B5EF4-FFF2-40B4-BE49-F238E27FC236}">
                <a16:creationId xmlns:a16="http://schemas.microsoft.com/office/drawing/2014/main" id="{1BAA8F63-F745-8545-50D5-C07901F2535C}"/>
              </a:ext>
            </a:extLst>
          </p:cNvPr>
          <p:cNvSpPr>
            <a:spLocks noGrp="1"/>
          </p:cNvSpPr>
          <p:nvPr>
            <p:ph idx="1"/>
          </p:nvPr>
        </p:nvSpPr>
        <p:spPr>
          <a:xfrm>
            <a:off x="838200" y="1825625"/>
            <a:ext cx="3061996" cy="4351338"/>
          </a:xfrm>
        </p:spPr>
        <p:txBody>
          <a:bodyPr/>
          <a:lstStyle/>
          <a:p>
            <a:r>
              <a:rPr lang="en-US" dirty="0"/>
              <a:t>All ISSIP Participants should explore the website and register at the website to become a participant and sign up for the monthly newsletter</a:t>
            </a:r>
          </a:p>
        </p:txBody>
      </p:sp>
      <p:sp>
        <p:nvSpPr>
          <p:cNvPr id="4" name="TextBox 3">
            <a:extLst>
              <a:ext uri="{FF2B5EF4-FFF2-40B4-BE49-F238E27FC236}">
                <a16:creationId xmlns:a16="http://schemas.microsoft.com/office/drawing/2014/main" id="{F2045E5D-4AE8-31C1-C0AF-B752ACA7086F}"/>
              </a:ext>
            </a:extLst>
          </p:cNvPr>
          <p:cNvSpPr txBox="1"/>
          <p:nvPr/>
        </p:nvSpPr>
        <p:spPr>
          <a:xfrm>
            <a:off x="1108953" y="6176963"/>
            <a:ext cx="1641411" cy="369332"/>
          </a:xfrm>
          <a:prstGeom prst="rect">
            <a:avLst/>
          </a:prstGeom>
          <a:noFill/>
        </p:spPr>
        <p:txBody>
          <a:bodyPr wrap="none" rtlCol="0">
            <a:spAutoFit/>
          </a:bodyPr>
          <a:lstStyle/>
          <a:p>
            <a:r>
              <a:rPr lang="en-US" dirty="0">
                <a:hlinkClick r:id="rId3"/>
              </a:rPr>
              <a:t>http://</a:t>
            </a:r>
            <a:r>
              <a:rPr lang="en-US" dirty="0" err="1">
                <a:hlinkClick r:id="rId3"/>
              </a:rPr>
              <a:t>issip.org</a:t>
            </a:r>
            <a:endParaRPr lang="en-US" dirty="0"/>
          </a:p>
        </p:txBody>
      </p:sp>
      <p:pic>
        <p:nvPicPr>
          <p:cNvPr id="6" name="Picture 5" descr="A screenshot of a form&#10;&#10;AI-generated content may be incorrect.">
            <a:extLst>
              <a:ext uri="{FF2B5EF4-FFF2-40B4-BE49-F238E27FC236}">
                <a16:creationId xmlns:a16="http://schemas.microsoft.com/office/drawing/2014/main" id="{11A70D42-DFCD-8751-9589-C601529780FD}"/>
              </a:ext>
            </a:extLst>
          </p:cNvPr>
          <p:cNvPicPr>
            <a:picLocks noChangeAspect="1"/>
          </p:cNvPicPr>
          <p:nvPr/>
        </p:nvPicPr>
        <p:blipFill>
          <a:blip r:embed="rId4"/>
          <a:stretch>
            <a:fillRect/>
          </a:stretch>
        </p:blipFill>
        <p:spPr>
          <a:xfrm>
            <a:off x="3757119" y="1671519"/>
            <a:ext cx="3846837" cy="4659549"/>
          </a:xfrm>
          <a:prstGeom prst="rect">
            <a:avLst/>
          </a:prstGeom>
        </p:spPr>
      </p:pic>
      <p:pic>
        <p:nvPicPr>
          <p:cNvPr id="8" name="Picture 7" descr="A screenshot of a website&#10;&#10;AI-generated content may be incorrect.">
            <a:extLst>
              <a:ext uri="{FF2B5EF4-FFF2-40B4-BE49-F238E27FC236}">
                <a16:creationId xmlns:a16="http://schemas.microsoft.com/office/drawing/2014/main" id="{0609201C-F1AC-6D5F-6545-209C0A87D89B}"/>
              </a:ext>
            </a:extLst>
          </p:cNvPr>
          <p:cNvPicPr>
            <a:picLocks noChangeAspect="1"/>
          </p:cNvPicPr>
          <p:nvPr/>
        </p:nvPicPr>
        <p:blipFill>
          <a:blip r:embed="rId5"/>
          <a:stretch>
            <a:fillRect/>
          </a:stretch>
        </p:blipFill>
        <p:spPr>
          <a:xfrm>
            <a:off x="8120076" y="-16548"/>
            <a:ext cx="3596876" cy="3184120"/>
          </a:xfrm>
          <a:prstGeom prst="rect">
            <a:avLst/>
          </a:prstGeom>
        </p:spPr>
      </p:pic>
      <p:pic>
        <p:nvPicPr>
          <p:cNvPr id="10" name="Picture 9" descr="A screenshot of a website&#10;&#10;AI-generated content may be incorrect.">
            <a:extLst>
              <a:ext uri="{FF2B5EF4-FFF2-40B4-BE49-F238E27FC236}">
                <a16:creationId xmlns:a16="http://schemas.microsoft.com/office/drawing/2014/main" id="{49DDD258-FAFD-877E-4DB6-5CE7B838F2A8}"/>
              </a:ext>
            </a:extLst>
          </p:cNvPr>
          <p:cNvPicPr>
            <a:picLocks noChangeAspect="1"/>
          </p:cNvPicPr>
          <p:nvPr/>
        </p:nvPicPr>
        <p:blipFill>
          <a:blip r:embed="rId6"/>
          <a:stretch>
            <a:fillRect/>
          </a:stretch>
        </p:blipFill>
        <p:spPr>
          <a:xfrm>
            <a:off x="8120076" y="3167572"/>
            <a:ext cx="3516101" cy="3429000"/>
          </a:xfrm>
          <a:prstGeom prst="rect">
            <a:avLst/>
          </a:prstGeom>
        </p:spPr>
      </p:pic>
    </p:spTree>
    <p:extLst>
      <p:ext uri="{BB962C8B-B14F-4D97-AF65-F5344CB8AC3E}">
        <p14:creationId xmlns:p14="http://schemas.microsoft.com/office/powerpoint/2010/main" val="9396543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7C218E-3379-01BE-6C27-5F67BC9BE9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C8317C-F2DF-2EA8-22EA-4A3929DD9EFA}"/>
              </a:ext>
            </a:extLst>
          </p:cNvPr>
          <p:cNvSpPr>
            <a:spLocks noGrp="1"/>
          </p:cNvSpPr>
          <p:nvPr>
            <p:ph type="title"/>
          </p:nvPr>
        </p:nvSpPr>
        <p:spPr/>
        <p:txBody>
          <a:bodyPr/>
          <a:lstStyle/>
          <a:p>
            <a:r>
              <a:rPr lang="en-US" dirty="0"/>
              <a:t>ISSIP 7: Conferences</a:t>
            </a:r>
          </a:p>
        </p:txBody>
      </p:sp>
      <p:sp>
        <p:nvSpPr>
          <p:cNvPr id="3" name="Content Placeholder 2">
            <a:extLst>
              <a:ext uri="{FF2B5EF4-FFF2-40B4-BE49-F238E27FC236}">
                <a16:creationId xmlns:a16="http://schemas.microsoft.com/office/drawing/2014/main" id="{43FB3A66-899F-B671-5FC7-5AD52DFDC159}"/>
              </a:ext>
            </a:extLst>
          </p:cNvPr>
          <p:cNvSpPr>
            <a:spLocks noGrp="1"/>
          </p:cNvSpPr>
          <p:nvPr>
            <p:ph idx="1"/>
          </p:nvPr>
        </p:nvSpPr>
        <p:spPr>
          <a:xfrm>
            <a:off x="838200" y="1825625"/>
            <a:ext cx="4259094" cy="4351338"/>
          </a:xfrm>
        </p:spPr>
        <p:txBody>
          <a:bodyPr/>
          <a:lstStyle/>
          <a:p>
            <a:r>
              <a:rPr lang="en-US" dirty="0"/>
              <a:t>Participants are invited to attend service-innovation-related conferences to publish papers and give </a:t>
            </a:r>
            <a:r>
              <a:rPr lang="en-US" dirty="0" err="1"/>
              <a:t>talksand</a:t>
            </a:r>
            <a:r>
              <a:rPr lang="en-US" dirty="0"/>
              <a:t> grow their networks.</a:t>
            </a:r>
          </a:p>
        </p:txBody>
      </p:sp>
      <p:sp>
        <p:nvSpPr>
          <p:cNvPr id="4" name="TextBox 3">
            <a:extLst>
              <a:ext uri="{FF2B5EF4-FFF2-40B4-BE49-F238E27FC236}">
                <a16:creationId xmlns:a16="http://schemas.microsoft.com/office/drawing/2014/main" id="{E2BA310A-83FB-78DE-AE97-499E4B1BB42E}"/>
              </a:ext>
            </a:extLst>
          </p:cNvPr>
          <p:cNvSpPr txBox="1"/>
          <p:nvPr/>
        </p:nvSpPr>
        <p:spPr>
          <a:xfrm>
            <a:off x="838200" y="5942568"/>
            <a:ext cx="6022739" cy="369332"/>
          </a:xfrm>
          <a:prstGeom prst="rect">
            <a:avLst/>
          </a:prstGeom>
          <a:noFill/>
        </p:spPr>
        <p:txBody>
          <a:bodyPr wrap="none" rtlCol="0">
            <a:spAutoFit/>
          </a:bodyPr>
          <a:lstStyle/>
          <a:p>
            <a:r>
              <a:rPr lang="en-US" dirty="0">
                <a:hlinkClick r:id="rId3"/>
              </a:rPr>
              <a:t>https://</a:t>
            </a:r>
            <a:r>
              <a:rPr lang="en-US" dirty="0" err="1">
                <a:hlinkClick r:id="rId3"/>
              </a:rPr>
              <a:t>issip.org</a:t>
            </a:r>
            <a:r>
              <a:rPr lang="en-US" dirty="0">
                <a:hlinkClick r:id="rId3"/>
              </a:rPr>
              <a:t>/2024/01/05/2024-upcoming-conferences/</a:t>
            </a:r>
            <a:endParaRPr lang="en-US" dirty="0"/>
          </a:p>
        </p:txBody>
      </p:sp>
      <p:pic>
        <p:nvPicPr>
          <p:cNvPr id="6" name="Picture 5" descr="A screenshot of a web page&#10;&#10;AI-generated content may be incorrect.">
            <a:extLst>
              <a:ext uri="{FF2B5EF4-FFF2-40B4-BE49-F238E27FC236}">
                <a16:creationId xmlns:a16="http://schemas.microsoft.com/office/drawing/2014/main" id="{0B1AA78F-3035-CF67-3AC7-A531D1067EDF}"/>
              </a:ext>
            </a:extLst>
          </p:cNvPr>
          <p:cNvPicPr>
            <a:picLocks noChangeAspect="1"/>
          </p:cNvPicPr>
          <p:nvPr/>
        </p:nvPicPr>
        <p:blipFill>
          <a:blip r:embed="rId4"/>
          <a:stretch>
            <a:fillRect/>
          </a:stretch>
        </p:blipFill>
        <p:spPr>
          <a:xfrm>
            <a:off x="6397471" y="1186882"/>
            <a:ext cx="5476760" cy="3871502"/>
          </a:xfrm>
          <a:prstGeom prst="rect">
            <a:avLst/>
          </a:prstGeom>
        </p:spPr>
      </p:pic>
    </p:spTree>
    <p:extLst>
      <p:ext uri="{BB962C8B-B14F-4D97-AF65-F5344CB8AC3E}">
        <p14:creationId xmlns:p14="http://schemas.microsoft.com/office/powerpoint/2010/main" val="23502442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B6685-B490-DC7E-E1E4-3B7FCEC991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39EEB7-75CB-8A50-99C7-268AEFD59A54}"/>
              </a:ext>
            </a:extLst>
          </p:cNvPr>
          <p:cNvSpPr>
            <a:spLocks noGrp="1"/>
          </p:cNvSpPr>
          <p:nvPr>
            <p:ph type="title"/>
          </p:nvPr>
        </p:nvSpPr>
        <p:spPr/>
        <p:txBody>
          <a:bodyPr/>
          <a:lstStyle/>
          <a:p>
            <a:r>
              <a:rPr lang="en-US" dirty="0"/>
              <a:t>ISSIP 8: LinkedIn Group &amp; Website Blog Posts</a:t>
            </a:r>
          </a:p>
        </p:txBody>
      </p:sp>
      <p:sp>
        <p:nvSpPr>
          <p:cNvPr id="3" name="Content Placeholder 2">
            <a:extLst>
              <a:ext uri="{FF2B5EF4-FFF2-40B4-BE49-F238E27FC236}">
                <a16:creationId xmlns:a16="http://schemas.microsoft.com/office/drawing/2014/main" id="{A92DA378-F38D-AA29-7968-BCC65E67C1B5}"/>
              </a:ext>
            </a:extLst>
          </p:cNvPr>
          <p:cNvSpPr>
            <a:spLocks noGrp="1"/>
          </p:cNvSpPr>
          <p:nvPr>
            <p:ph idx="1"/>
          </p:nvPr>
        </p:nvSpPr>
        <p:spPr>
          <a:xfrm>
            <a:off x="702013" y="1690688"/>
            <a:ext cx="3169596" cy="4351338"/>
          </a:xfrm>
        </p:spPr>
        <p:txBody>
          <a:bodyPr>
            <a:normAutofit lnSpcReduction="10000"/>
          </a:bodyPr>
          <a:lstStyle/>
          <a:p>
            <a:r>
              <a:rPr lang="en-US" dirty="0"/>
              <a:t>Participants can share short-updates on the ISSIP LinkedIn Group</a:t>
            </a:r>
          </a:p>
          <a:p>
            <a:r>
              <a:rPr lang="en-US" dirty="0"/>
              <a:t>Participants can share longer abstracts on topics on the ISSIP Website News/Blog Posts</a:t>
            </a:r>
          </a:p>
        </p:txBody>
      </p:sp>
      <p:pic>
        <p:nvPicPr>
          <p:cNvPr id="5" name="Picture 4" descr="A screenshot of a social media post&#10;&#10;AI-generated content may be incorrect.">
            <a:extLst>
              <a:ext uri="{FF2B5EF4-FFF2-40B4-BE49-F238E27FC236}">
                <a16:creationId xmlns:a16="http://schemas.microsoft.com/office/drawing/2014/main" id="{9586F0AE-D664-A67A-FDE5-314C131FFD1B}"/>
              </a:ext>
            </a:extLst>
          </p:cNvPr>
          <p:cNvPicPr>
            <a:picLocks noChangeAspect="1"/>
          </p:cNvPicPr>
          <p:nvPr/>
        </p:nvPicPr>
        <p:blipFill>
          <a:blip r:embed="rId3"/>
          <a:stretch>
            <a:fillRect/>
          </a:stretch>
        </p:blipFill>
        <p:spPr>
          <a:xfrm>
            <a:off x="3871609" y="1490656"/>
            <a:ext cx="3609518" cy="3876687"/>
          </a:xfrm>
          <a:prstGeom prst="rect">
            <a:avLst/>
          </a:prstGeom>
        </p:spPr>
      </p:pic>
      <p:pic>
        <p:nvPicPr>
          <p:cNvPr id="9" name="Picture 8" descr="A screenshot of a website&#10;&#10;AI-generated content may be incorrect.">
            <a:extLst>
              <a:ext uri="{FF2B5EF4-FFF2-40B4-BE49-F238E27FC236}">
                <a16:creationId xmlns:a16="http://schemas.microsoft.com/office/drawing/2014/main" id="{19367317-AB6A-B78C-7715-8D31EC798FA5}"/>
              </a:ext>
            </a:extLst>
          </p:cNvPr>
          <p:cNvPicPr>
            <a:picLocks noChangeAspect="1"/>
          </p:cNvPicPr>
          <p:nvPr/>
        </p:nvPicPr>
        <p:blipFill>
          <a:blip r:embed="rId4"/>
          <a:stretch>
            <a:fillRect/>
          </a:stretch>
        </p:blipFill>
        <p:spPr>
          <a:xfrm>
            <a:off x="8030555" y="1490656"/>
            <a:ext cx="3937261" cy="3876688"/>
          </a:xfrm>
          <a:prstGeom prst="rect">
            <a:avLst/>
          </a:prstGeom>
        </p:spPr>
      </p:pic>
      <p:sp>
        <p:nvSpPr>
          <p:cNvPr id="10" name="TextBox 9">
            <a:extLst>
              <a:ext uri="{FF2B5EF4-FFF2-40B4-BE49-F238E27FC236}">
                <a16:creationId xmlns:a16="http://schemas.microsoft.com/office/drawing/2014/main" id="{77CB9C7E-D81C-A081-79A6-7F3C6724E053}"/>
              </a:ext>
            </a:extLst>
          </p:cNvPr>
          <p:cNvSpPr txBox="1"/>
          <p:nvPr/>
        </p:nvSpPr>
        <p:spPr>
          <a:xfrm>
            <a:off x="9105088" y="5603132"/>
            <a:ext cx="2434256" cy="369332"/>
          </a:xfrm>
          <a:prstGeom prst="rect">
            <a:avLst/>
          </a:prstGeom>
          <a:noFill/>
        </p:spPr>
        <p:txBody>
          <a:bodyPr wrap="none" rtlCol="0">
            <a:spAutoFit/>
          </a:bodyPr>
          <a:lstStyle/>
          <a:p>
            <a:r>
              <a:rPr lang="en-US" dirty="0">
                <a:hlinkClick r:id="rId5"/>
              </a:rPr>
              <a:t>https://issip.org/news/</a:t>
            </a:r>
            <a:endParaRPr lang="en-US" dirty="0"/>
          </a:p>
        </p:txBody>
      </p:sp>
      <p:sp>
        <p:nvSpPr>
          <p:cNvPr id="11" name="TextBox 10">
            <a:extLst>
              <a:ext uri="{FF2B5EF4-FFF2-40B4-BE49-F238E27FC236}">
                <a16:creationId xmlns:a16="http://schemas.microsoft.com/office/drawing/2014/main" id="{7BFF305A-B04B-3F9C-9892-160A2BF73E05}"/>
              </a:ext>
            </a:extLst>
          </p:cNvPr>
          <p:cNvSpPr txBox="1"/>
          <p:nvPr/>
        </p:nvSpPr>
        <p:spPr>
          <a:xfrm>
            <a:off x="3268494" y="5787798"/>
            <a:ext cx="4530023" cy="369332"/>
          </a:xfrm>
          <a:prstGeom prst="rect">
            <a:avLst/>
          </a:prstGeom>
          <a:noFill/>
        </p:spPr>
        <p:txBody>
          <a:bodyPr wrap="none" rtlCol="0">
            <a:spAutoFit/>
          </a:bodyPr>
          <a:lstStyle/>
          <a:p>
            <a:r>
              <a:rPr lang="en-US" dirty="0">
                <a:hlinkClick r:id="rId6"/>
              </a:rPr>
              <a:t>https://</a:t>
            </a:r>
            <a:r>
              <a:rPr lang="en-US" dirty="0" err="1">
                <a:hlinkClick r:id="rId6"/>
              </a:rPr>
              <a:t>www.linkedin.com</a:t>
            </a:r>
            <a:r>
              <a:rPr lang="en-US" dirty="0">
                <a:hlinkClick r:id="rId6"/>
              </a:rPr>
              <a:t>/groups/4720974/</a:t>
            </a:r>
            <a:endParaRPr lang="en-US" dirty="0"/>
          </a:p>
        </p:txBody>
      </p:sp>
    </p:spTree>
    <p:extLst>
      <p:ext uri="{BB962C8B-B14F-4D97-AF65-F5344CB8AC3E}">
        <p14:creationId xmlns:p14="http://schemas.microsoft.com/office/powerpoint/2010/main" val="3294841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88B62D-0350-BE67-52A9-DF67BAD991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B46BB6-A369-3609-582D-D4D9B19364D9}"/>
              </a:ext>
            </a:extLst>
          </p:cNvPr>
          <p:cNvSpPr>
            <a:spLocks noGrp="1"/>
          </p:cNvSpPr>
          <p:nvPr>
            <p:ph type="title"/>
          </p:nvPr>
        </p:nvSpPr>
        <p:spPr>
          <a:xfrm>
            <a:off x="838200" y="365125"/>
            <a:ext cx="10808368" cy="1325563"/>
          </a:xfrm>
        </p:spPr>
        <p:txBody>
          <a:bodyPr/>
          <a:lstStyle/>
          <a:p>
            <a:r>
              <a:rPr lang="en-US" dirty="0"/>
              <a:t>ISSIP 9: Event Series, Panels, and Whitepapers</a:t>
            </a:r>
          </a:p>
        </p:txBody>
      </p:sp>
      <p:sp>
        <p:nvSpPr>
          <p:cNvPr id="3" name="Content Placeholder 2">
            <a:extLst>
              <a:ext uri="{FF2B5EF4-FFF2-40B4-BE49-F238E27FC236}">
                <a16:creationId xmlns:a16="http://schemas.microsoft.com/office/drawing/2014/main" id="{3451AA54-81D1-1420-9C16-A245AE239707}"/>
              </a:ext>
            </a:extLst>
          </p:cNvPr>
          <p:cNvSpPr>
            <a:spLocks noGrp="1"/>
          </p:cNvSpPr>
          <p:nvPr>
            <p:ph idx="1"/>
          </p:nvPr>
        </p:nvSpPr>
        <p:spPr>
          <a:xfrm>
            <a:off x="838201" y="1825625"/>
            <a:ext cx="3978804" cy="4351338"/>
          </a:xfrm>
        </p:spPr>
        <p:txBody>
          <a:bodyPr>
            <a:normAutofit lnSpcReduction="10000"/>
          </a:bodyPr>
          <a:lstStyle/>
          <a:p>
            <a:r>
              <a:rPr lang="en-US" dirty="0"/>
              <a:t>To meet ISSIP leadership, register for the Progress Update with Board, last Wednesday in January and June.</a:t>
            </a:r>
          </a:p>
          <a:p>
            <a:r>
              <a:rPr lang="en-US" dirty="0"/>
              <a:t>To meet new ISSIP participants, register for the Quarterly Welcome, second Wednesday of January, April, July, October.</a:t>
            </a:r>
          </a:p>
        </p:txBody>
      </p:sp>
      <p:sp>
        <p:nvSpPr>
          <p:cNvPr id="4" name="TextBox 3">
            <a:extLst>
              <a:ext uri="{FF2B5EF4-FFF2-40B4-BE49-F238E27FC236}">
                <a16:creationId xmlns:a16="http://schemas.microsoft.com/office/drawing/2014/main" id="{CF1872F8-5DC4-4D98-FAA6-87474C0DC3D8}"/>
              </a:ext>
            </a:extLst>
          </p:cNvPr>
          <p:cNvSpPr txBox="1"/>
          <p:nvPr/>
        </p:nvSpPr>
        <p:spPr>
          <a:xfrm>
            <a:off x="838200" y="6311900"/>
            <a:ext cx="3635162" cy="369332"/>
          </a:xfrm>
          <a:prstGeom prst="rect">
            <a:avLst/>
          </a:prstGeom>
          <a:noFill/>
        </p:spPr>
        <p:txBody>
          <a:bodyPr wrap="none" rtlCol="0">
            <a:spAutoFit/>
          </a:bodyPr>
          <a:lstStyle/>
          <a:p>
            <a:r>
              <a:rPr lang="en-US" dirty="0">
                <a:hlinkClick r:id="rId3"/>
              </a:rPr>
              <a:t>https://</a:t>
            </a:r>
            <a:r>
              <a:rPr lang="en-US" dirty="0" err="1">
                <a:hlinkClick r:id="rId3"/>
              </a:rPr>
              <a:t>issip.org</a:t>
            </a:r>
            <a:r>
              <a:rPr lang="en-US" dirty="0">
                <a:hlinkClick r:id="rId3"/>
              </a:rPr>
              <a:t>/upcoming-events/</a:t>
            </a:r>
            <a:endParaRPr lang="en-US" dirty="0"/>
          </a:p>
        </p:txBody>
      </p:sp>
      <p:pic>
        <p:nvPicPr>
          <p:cNvPr id="6" name="Picture 5" descr="A screenshot of a web page&#10;&#10;AI-generated content may be incorrect.">
            <a:extLst>
              <a:ext uri="{FF2B5EF4-FFF2-40B4-BE49-F238E27FC236}">
                <a16:creationId xmlns:a16="http://schemas.microsoft.com/office/drawing/2014/main" id="{37A35D71-7CD4-D88D-BCAE-B83C61249C9D}"/>
              </a:ext>
            </a:extLst>
          </p:cNvPr>
          <p:cNvPicPr>
            <a:picLocks noChangeAspect="1"/>
          </p:cNvPicPr>
          <p:nvPr/>
        </p:nvPicPr>
        <p:blipFill>
          <a:blip r:embed="rId4"/>
          <a:stretch>
            <a:fillRect/>
          </a:stretch>
        </p:blipFill>
        <p:spPr>
          <a:xfrm>
            <a:off x="4817005" y="1640799"/>
            <a:ext cx="3404606" cy="3445516"/>
          </a:xfrm>
          <a:prstGeom prst="rect">
            <a:avLst/>
          </a:prstGeom>
        </p:spPr>
      </p:pic>
      <p:pic>
        <p:nvPicPr>
          <p:cNvPr id="8" name="Picture 7" descr="A screenshot of a website&#10;&#10;AI-generated content may be incorrect.">
            <a:extLst>
              <a:ext uri="{FF2B5EF4-FFF2-40B4-BE49-F238E27FC236}">
                <a16:creationId xmlns:a16="http://schemas.microsoft.com/office/drawing/2014/main" id="{C7F543E5-4AE3-71DD-625D-A971DEA37127}"/>
              </a:ext>
            </a:extLst>
          </p:cNvPr>
          <p:cNvPicPr>
            <a:picLocks noChangeAspect="1"/>
          </p:cNvPicPr>
          <p:nvPr/>
        </p:nvPicPr>
        <p:blipFill>
          <a:blip r:embed="rId5"/>
          <a:stretch>
            <a:fillRect/>
          </a:stretch>
        </p:blipFill>
        <p:spPr>
          <a:xfrm>
            <a:off x="8586800" y="1825625"/>
            <a:ext cx="3402261" cy="3260690"/>
          </a:xfrm>
          <a:prstGeom prst="rect">
            <a:avLst/>
          </a:prstGeom>
        </p:spPr>
      </p:pic>
    </p:spTree>
    <p:extLst>
      <p:ext uri="{BB962C8B-B14F-4D97-AF65-F5344CB8AC3E}">
        <p14:creationId xmlns:p14="http://schemas.microsoft.com/office/powerpoint/2010/main" val="12478613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586854-66F2-3373-980F-AF82D7C4C6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7E8BD6-3365-2344-A484-11B986954A58}"/>
              </a:ext>
            </a:extLst>
          </p:cNvPr>
          <p:cNvSpPr>
            <a:spLocks noGrp="1"/>
          </p:cNvSpPr>
          <p:nvPr>
            <p:ph type="title"/>
          </p:nvPr>
        </p:nvSpPr>
        <p:spPr/>
        <p:txBody>
          <a:bodyPr/>
          <a:lstStyle/>
          <a:p>
            <a:r>
              <a:rPr lang="en-US" dirty="0"/>
              <a:t>ISSIP 10: Books (Business Expert Press)</a:t>
            </a:r>
          </a:p>
        </p:txBody>
      </p:sp>
      <p:sp>
        <p:nvSpPr>
          <p:cNvPr id="3" name="Content Placeholder 2">
            <a:extLst>
              <a:ext uri="{FF2B5EF4-FFF2-40B4-BE49-F238E27FC236}">
                <a16:creationId xmlns:a16="http://schemas.microsoft.com/office/drawing/2014/main" id="{74478771-A446-9A3B-3773-7080DABD4484}"/>
              </a:ext>
            </a:extLst>
          </p:cNvPr>
          <p:cNvSpPr>
            <a:spLocks noGrp="1"/>
          </p:cNvSpPr>
          <p:nvPr>
            <p:ph idx="1"/>
          </p:nvPr>
        </p:nvSpPr>
        <p:spPr>
          <a:xfrm>
            <a:off x="838200" y="1825625"/>
            <a:ext cx="4083996" cy="4351338"/>
          </a:xfrm>
        </p:spPr>
        <p:txBody>
          <a:bodyPr/>
          <a:lstStyle/>
          <a:p>
            <a:r>
              <a:rPr lang="en-US" dirty="0"/>
              <a:t>Ready to write a book? Many </a:t>
            </a:r>
            <a:r>
              <a:rPr lang="en-US" dirty="0" err="1"/>
              <a:t>firsttime</a:t>
            </a:r>
            <a:r>
              <a:rPr lang="en-US" dirty="0"/>
              <a:t> book authors helped by ISSIP.</a:t>
            </a:r>
          </a:p>
        </p:txBody>
      </p:sp>
      <p:sp>
        <p:nvSpPr>
          <p:cNvPr id="4" name="TextBox 3">
            <a:extLst>
              <a:ext uri="{FF2B5EF4-FFF2-40B4-BE49-F238E27FC236}">
                <a16:creationId xmlns:a16="http://schemas.microsoft.com/office/drawing/2014/main" id="{DF22E15D-784C-E83C-F226-644D5CC19EC1}"/>
              </a:ext>
            </a:extLst>
          </p:cNvPr>
          <p:cNvSpPr txBox="1"/>
          <p:nvPr/>
        </p:nvSpPr>
        <p:spPr>
          <a:xfrm>
            <a:off x="1284051" y="6342434"/>
            <a:ext cx="3292504" cy="369332"/>
          </a:xfrm>
          <a:prstGeom prst="rect">
            <a:avLst/>
          </a:prstGeom>
          <a:noFill/>
        </p:spPr>
        <p:txBody>
          <a:bodyPr wrap="none" rtlCol="0">
            <a:spAutoFit/>
          </a:bodyPr>
          <a:lstStyle/>
          <a:p>
            <a:r>
              <a:rPr lang="en-US" dirty="0">
                <a:hlinkClick r:id="rId3"/>
              </a:rPr>
              <a:t>https://</a:t>
            </a:r>
            <a:r>
              <a:rPr lang="en-US" dirty="0" err="1">
                <a:hlinkClick r:id="rId3"/>
              </a:rPr>
              <a:t>issip.org</a:t>
            </a:r>
            <a:r>
              <a:rPr lang="en-US" dirty="0">
                <a:hlinkClick r:id="rId3"/>
              </a:rPr>
              <a:t>/</a:t>
            </a:r>
            <a:r>
              <a:rPr lang="en-US" dirty="0" err="1">
                <a:hlinkClick r:id="rId3"/>
              </a:rPr>
              <a:t>issip</a:t>
            </a:r>
            <a:r>
              <a:rPr lang="en-US" dirty="0">
                <a:hlinkClick r:id="rId3"/>
              </a:rPr>
              <a:t>-and-</a:t>
            </a:r>
            <a:r>
              <a:rPr lang="en-US" dirty="0" err="1">
                <a:hlinkClick r:id="rId3"/>
              </a:rPr>
              <a:t>bep</a:t>
            </a:r>
            <a:r>
              <a:rPr lang="en-US" dirty="0">
                <a:hlinkClick r:id="rId3"/>
              </a:rPr>
              <a:t>/</a:t>
            </a:r>
            <a:endParaRPr lang="en-US" dirty="0"/>
          </a:p>
        </p:txBody>
      </p:sp>
      <p:pic>
        <p:nvPicPr>
          <p:cNvPr id="6" name="Picture 5" descr="A screenshot of a computer&#10;&#10;AI-generated content may be incorrect.">
            <a:extLst>
              <a:ext uri="{FF2B5EF4-FFF2-40B4-BE49-F238E27FC236}">
                <a16:creationId xmlns:a16="http://schemas.microsoft.com/office/drawing/2014/main" id="{013049D0-FD49-611E-F5F9-87196A159EB9}"/>
              </a:ext>
            </a:extLst>
          </p:cNvPr>
          <p:cNvPicPr>
            <a:picLocks noChangeAspect="1"/>
          </p:cNvPicPr>
          <p:nvPr/>
        </p:nvPicPr>
        <p:blipFill>
          <a:blip r:embed="rId4"/>
          <a:stretch>
            <a:fillRect/>
          </a:stretch>
        </p:blipFill>
        <p:spPr>
          <a:xfrm>
            <a:off x="6096000" y="1506172"/>
            <a:ext cx="4913958" cy="5020928"/>
          </a:xfrm>
          <a:prstGeom prst="rect">
            <a:avLst/>
          </a:prstGeom>
        </p:spPr>
      </p:pic>
    </p:spTree>
    <p:extLst>
      <p:ext uri="{BB962C8B-B14F-4D97-AF65-F5344CB8AC3E}">
        <p14:creationId xmlns:p14="http://schemas.microsoft.com/office/powerpoint/2010/main" val="28870331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DC012F-63D6-18C2-019D-124A50E14F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AE30E1-CF9A-7AA2-71BA-63B5BE2443AA}"/>
              </a:ext>
            </a:extLst>
          </p:cNvPr>
          <p:cNvSpPr>
            <a:spLocks noGrp="1"/>
          </p:cNvSpPr>
          <p:nvPr>
            <p:ph type="title"/>
          </p:nvPr>
        </p:nvSpPr>
        <p:spPr/>
        <p:txBody>
          <a:bodyPr/>
          <a:lstStyle/>
          <a:p>
            <a:r>
              <a:rPr lang="en-US" dirty="0"/>
              <a:t>Section C: Participation</a:t>
            </a:r>
          </a:p>
        </p:txBody>
      </p:sp>
      <p:sp>
        <p:nvSpPr>
          <p:cNvPr id="3" name="Content Placeholder 2">
            <a:extLst>
              <a:ext uri="{FF2B5EF4-FFF2-40B4-BE49-F238E27FC236}">
                <a16:creationId xmlns:a16="http://schemas.microsoft.com/office/drawing/2014/main" id="{293169CE-5674-D76C-1DF5-13CDF363EDF8}"/>
              </a:ext>
            </a:extLst>
          </p:cNvPr>
          <p:cNvSpPr>
            <a:spLocks noGrp="1"/>
          </p:cNvSpPr>
          <p:nvPr>
            <p:ph idx="1"/>
          </p:nvPr>
        </p:nvSpPr>
        <p:spPr/>
        <p:txBody>
          <a:bodyPr>
            <a:normAutofit fontScale="92500" lnSpcReduction="20000"/>
          </a:bodyPr>
          <a:lstStyle/>
          <a:p>
            <a:r>
              <a:rPr lang="en-US" dirty="0"/>
              <a:t>Ten Learning Items</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Culture: Give-Get-Grow Plan</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Newsletter</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Vote in ISSIP Annual VP Election</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Encourage Nominations in ISSIP Excellence in Service Award</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Follow ISSIP LinkedIn Company</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Member ISSIP LinkedIn Group</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Subscriber ISSIP YouTube Channel</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Follower ISSIP Slideshare</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Ambassadors</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Support &amp; Leadership (Benevity, Institutional Donations)</a:t>
            </a:r>
            <a:endParaRPr lang="en-US" dirty="0"/>
          </a:p>
        </p:txBody>
      </p:sp>
    </p:spTree>
    <p:extLst>
      <p:ext uri="{BB962C8B-B14F-4D97-AF65-F5344CB8AC3E}">
        <p14:creationId xmlns:p14="http://schemas.microsoft.com/office/powerpoint/2010/main" val="15502235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4C1B2F-3E51-83AB-84B9-A930368FAD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1CE893-FD43-2E9A-C3F5-82DEA05073FC}"/>
              </a:ext>
            </a:extLst>
          </p:cNvPr>
          <p:cNvSpPr>
            <a:spLocks noGrp="1"/>
          </p:cNvSpPr>
          <p:nvPr>
            <p:ph type="title"/>
          </p:nvPr>
        </p:nvSpPr>
        <p:spPr/>
        <p:txBody>
          <a:bodyPr/>
          <a:lstStyle/>
          <a:p>
            <a:r>
              <a:rPr lang="en-US" dirty="0"/>
              <a:t>Participation 1: Culture of Give-Get-Grow</a:t>
            </a:r>
          </a:p>
        </p:txBody>
      </p:sp>
      <p:sp>
        <p:nvSpPr>
          <p:cNvPr id="3" name="Content Placeholder 2">
            <a:extLst>
              <a:ext uri="{FF2B5EF4-FFF2-40B4-BE49-F238E27FC236}">
                <a16:creationId xmlns:a16="http://schemas.microsoft.com/office/drawing/2014/main" id="{5B7243A0-A4AB-CE3D-0D4C-ECA4B1BBAF32}"/>
              </a:ext>
            </a:extLst>
          </p:cNvPr>
          <p:cNvSpPr>
            <a:spLocks noGrp="1"/>
          </p:cNvSpPr>
          <p:nvPr>
            <p:ph idx="1"/>
          </p:nvPr>
        </p:nvSpPr>
        <p:spPr>
          <a:xfrm>
            <a:off x="838200" y="1825625"/>
            <a:ext cx="5257800" cy="4351338"/>
          </a:xfrm>
        </p:spPr>
        <p:txBody>
          <a:bodyPr>
            <a:normAutofit fontScale="92500" lnSpcReduction="20000"/>
          </a:bodyPr>
          <a:lstStyle/>
          <a:p>
            <a:r>
              <a:rPr lang="en-US" dirty="0"/>
              <a:t>Students to careers to retirees</a:t>
            </a:r>
          </a:p>
          <a:p>
            <a:pPr lvl="1"/>
            <a:r>
              <a:rPr lang="en-US" dirty="0"/>
              <a:t>Give time &amp; share knowledge</a:t>
            </a:r>
          </a:p>
          <a:p>
            <a:pPr lvl="1"/>
            <a:r>
              <a:rPr lang="en-US" dirty="0"/>
              <a:t>Get recognition</a:t>
            </a:r>
          </a:p>
          <a:p>
            <a:pPr lvl="1"/>
            <a:r>
              <a:rPr lang="en-US" dirty="0"/>
              <a:t>Grow network</a:t>
            </a:r>
          </a:p>
          <a:p>
            <a:r>
              <a:rPr lang="en-US" dirty="0"/>
              <a:t>Easy place to start to learn about service innovation</a:t>
            </a:r>
          </a:p>
          <a:p>
            <a:pPr lvl="1"/>
            <a:r>
              <a:rPr lang="en-US" dirty="0"/>
              <a:t>Friendly and informal </a:t>
            </a:r>
          </a:p>
          <a:p>
            <a:pPr lvl="1"/>
            <a:r>
              <a:rPr lang="en-US" dirty="0"/>
              <a:t>Keep the feel of a small organization where people can truly get to know each other as individuals</a:t>
            </a:r>
          </a:p>
          <a:p>
            <a:pPr lvl="1"/>
            <a:r>
              <a:rPr lang="en-US" dirty="0"/>
              <a:t>Limit self promotion, and focus on volunteering help to others</a:t>
            </a:r>
          </a:p>
          <a:p>
            <a:pPr lvl="1"/>
            <a:r>
              <a:rPr lang="en-US" dirty="0"/>
              <a:t>Becoming more helpful and of service to each other as lifelong learners</a:t>
            </a:r>
          </a:p>
          <a:p>
            <a:endParaRPr lang="en-US" dirty="0"/>
          </a:p>
        </p:txBody>
      </p:sp>
      <p:sp>
        <p:nvSpPr>
          <p:cNvPr id="4" name="TextBox 3">
            <a:extLst>
              <a:ext uri="{FF2B5EF4-FFF2-40B4-BE49-F238E27FC236}">
                <a16:creationId xmlns:a16="http://schemas.microsoft.com/office/drawing/2014/main" id="{64956A92-E06D-2E2F-8ECC-A6541CAA80A5}"/>
              </a:ext>
            </a:extLst>
          </p:cNvPr>
          <p:cNvSpPr txBox="1"/>
          <p:nvPr/>
        </p:nvSpPr>
        <p:spPr>
          <a:xfrm>
            <a:off x="439231" y="6235073"/>
            <a:ext cx="11228587" cy="369332"/>
          </a:xfrm>
          <a:prstGeom prst="rect">
            <a:avLst/>
          </a:prstGeom>
          <a:noFill/>
        </p:spPr>
        <p:txBody>
          <a:bodyPr wrap="none" rtlCol="0">
            <a:spAutoFit/>
          </a:bodyPr>
          <a:lstStyle/>
          <a:p>
            <a:r>
              <a:rPr lang="en-US" dirty="0">
                <a:hlinkClick r:id="rId3"/>
              </a:rPr>
              <a:t>https://</a:t>
            </a:r>
            <a:r>
              <a:rPr lang="en-US" dirty="0" err="1">
                <a:hlinkClick r:id="rId3"/>
              </a:rPr>
              <a:t>www.slideshare.net</a:t>
            </a:r>
            <a:r>
              <a:rPr lang="en-US" dirty="0">
                <a:hlinkClick r:id="rId3"/>
              </a:rPr>
              <a:t>/slideshow/20240410-issip-ggg-qtrly-community-connection-slidespptx/267187516</a:t>
            </a:r>
            <a:endParaRPr lang="en-US" dirty="0"/>
          </a:p>
        </p:txBody>
      </p:sp>
      <p:pic>
        <p:nvPicPr>
          <p:cNvPr id="6" name="Picture 5" descr="A blue and white background with text and circles&#10;&#10;AI-generated content may be incorrect.">
            <a:extLst>
              <a:ext uri="{FF2B5EF4-FFF2-40B4-BE49-F238E27FC236}">
                <a16:creationId xmlns:a16="http://schemas.microsoft.com/office/drawing/2014/main" id="{B16E9F17-B490-3821-ABBE-F9D36DCE0186}"/>
              </a:ext>
            </a:extLst>
          </p:cNvPr>
          <p:cNvPicPr>
            <a:picLocks noChangeAspect="1"/>
          </p:cNvPicPr>
          <p:nvPr/>
        </p:nvPicPr>
        <p:blipFill>
          <a:blip r:embed="rId4"/>
          <a:stretch>
            <a:fillRect/>
          </a:stretch>
        </p:blipFill>
        <p:spPr>
          <a:xfrm>
            <a:off x="6116579" y="2391080"/>
            <a:ext cx="5395596" cy="3114776"/>
          </a:xfrm>
          <a:prstGeom prst="rect">
            <a:avLst/>
          </a:prstGeom>
        </p:spPr>
      </p:pic>
    </p:spTree>
    <p:extLst>
      <p:ext uri="{BB962C8B-B14F-4D97-AF65-F5344CB8AC3E}">
        <p14:creationId xmlns:p14="http://schemas.microsoft.com/office/powerpoint/2010/main" val="3245063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B538F-1C26-F569-7C17-A374F9E19B61}"/>
              </a:ext>
            </a:extLst>
          </p:cNvPr>
          <p:cNvSpPr>
            <a:spLocks noGrp="1"/>
          </p:cNvSpPr>
          <p:nvPr>
            <p:ph type="title"/>
          </p:nvPr>
        </p:nvSpPr>
        <p:spPr/>
        <p:txBody>
          <a:bodyPr/>
          <a:lstStyle/>
          <a:p>
            <a:r>
              <a:rPr lang="en-US" dirty="0"/>
              <a:t>General Information</a:t>
            </a:r>
          </a:p>
        </p:txBody>
      </p:sp>
      <p:sp>
        <p:nvSpPr>
          <p:cNvPr id="3" name="Content Placeholder 2">
            <a:extLst>
              <a:ext uri="{FF2B5EF4-FFF2-40B4-BE49-F238E27FC236}">
                <a16:creationId xmlns:a16="http://schemas.microsoft.com/office/drawing/2014/main" id="{7E79AAAF-86CE-B1DC-AD8A-C47163BD1D65}"/>
              </a:ext>
            </a:extLst>
          </p:cNvPr>
          <p:cNvSpPr>
            <a:spLocks noGrp="1"/>
          </p:cNvSpPr>
          <p:nvPr>
            <p:ph idx="1"/>
          </p:nvPr>
        </p:nvSpPr>
        <p:spPr>
          <a:xfrm>
            <a:off x="838200" y="1611191"/>
            <a:ext cx="5644662" cy="4351338"/>
          </a:xfrm>
        </p:spPr>
        <p:txBody>
          <a:bodyPr>
            <a:normAutofit fontScale="62500" lnSpcReduction="20000"/>
          </a:bodyPr>
          <a:lstStyle/>
          <a:p>
            <a:r>
              <a:rPr lang="en-US" dirty="0"/>
              <a:t>Time: One Hour</a:t>
            </a:r>
          </a:p>
          <a:p>
            <a:pPr lvl="1"/>
            <a:r>
              <a:rPr lang="en-US" dirty="0"/>
              <a:t>This course should take just one hour or less to complete, including taking the pre-test and post-test</a:t>
            </a:r>
          </a:p>
          <a:p>
            <a:r>
              <a:rPr lang="en-US" dirty="0"/>
              <a:t>Section A: Concepts - Ten Learning Items</a:t>
            </a:r>
          </a:p>
          <a:p>
            <a:pPr lvl="1"/>
            <a:r>
              <a:rPr lang="en-US" dirty="0"/>
              <a:t>Concepts is based loosely on the book “Service in the AI Era” by Spohrer, Maglio, Vago, and Warg</a:t>
            </a:r>
          </a:p>
          <a:p>
            <a:pPr lvl="1"/>
            <a:r>
              <a:rPr lang="en-US" dirty="0"/>
              <a:t>Send a connection request to Jim Spohrer on LinkedIn and ask for a free copy.</a:t>
            </a:r>
          </a:p>
          <a:p>
            <a:pPr lvl="1"/>
            <a:r>
              <a:rPr lang="en-US" dirty="0"/>
              <a:t>URL:  https://</a:t>
            </a:r>
            <a:r>
              <a:rPr lang="en-US" dirty="0" err="1"/>
              <a:t>www.linkedin.com</a:t>
            </a:r>
            <a:r>
              <a:rPr lang="en-US" dirty="0"/>
              <a:t>/in/</a:t>
            </a:r>
            <a:r>
              <a:rPr lang="en-US" dirty="0" err="1"/>
              <a:t>spohrer</a:t>
            </a:r>
            <a:r>
              <a:rPr lang="en-US" dirty="0"/>
              <a:t>/</a:t>
            </a:r>
          </a:p>
          <a:p>
            <a:r>
              <a:rPr lang="en-US" dirty="0"/>
              <a:t>Section B: ISSIP - Ten Learning Items</a:t>
            </a:r>
          </a:p>
          <a:p>
            <a:pPr lvl="1"/>
            <a:r>
              <a:rPr lang="en-US" dirty="0"/>
              <a:t>ISSIP is based loosely on the ISSIP Handbook which can be found on the lower right-hand side of every page on the </a:t>
            </a:r>
            <a:r>
              <a:rPr lang="en-US" dirty="0" err="1"/>
              <a:t>ISSIP.org</a:t>
            </a:r>
            <a:r>
              <a:rPr lang="en-US" dirty="0"/>
              <a:t> website</a:t>
            </a:r>
          </a:p>
          <a:p>
            <a:pPr lvl="1"/>
            <a:r>
              <a:rPr lang="en-US" dirty="0"/>
              <a:t>URL: https://</a:t>
            </a:r>
            <a:r>
              <a:rPr lang="en-US" dirty="0" err="1"/>
              <a:t>issip.org</a:t>
            </a:r>
            <a:r>
              <a:rPr lang="en-US" dirty="0"/>
              <a:t>/wp-content/uploads/2024/08/ISSIP-Handbook-2024-Edition.pdf</a:t>
            </a:r>
          </a:p>
          <a:p>
            <a:r>
              <a:rPr lang="en-US" dirty="0"/>
              <a:t>Section C: Participation - Ten Learning Items</a:t>
            </a:r>
          </a:p>
          <a:p>
            <a:pPr lvl="1"/>
            <a:r>
              <a:rPr lang="en-US" dirty="0"/>
              <a:t>Participation is a set of reminders that can be added to ISSIP participants calendars to help remember participation and engagement opportunities.</a:t>
            </a:r>
          </a:p>
        </p:txBody>
      </p:sp>
      <p:pic>
        <p:nvPicPr>
          <p:cNvPr id="5" name="Picture 4" descr="A cover of a book&#10;&#10;AI-generated content may be incorrect.">
            <a:extLst>
              <a:ext uri="{FF2B5EF4-FFF2-40B4-BE49-F238E27FC236}">
                <a16:creationId xmlns:a16="http://schemas.microsoft.com/office/drawing/2014/main" id="{39642960-DBA3-3287-E07D-35996DA316DF}"/>
              </a:ext>
            </a:extLst>
          </p:cNvPr>
          <p:cNvPicPr>
            <a:picLocks noChangeAspect="1"/>
          </p:cNvPicPr>
          <p:nvPr/>
        </p:nvPicPr>
        <p:blipFill>
          <a:blip r:embed="rId3"/>
          <a:stretch>
            <a:fillRect/>
          </a:stretch>
        </p:blipFill>
        <p:spPr>
          <a:xfrm>
            <a:off x="6946989" y="2098687"/>
            <a:ext cx="2274935" cy="3376346"/>
          </a:xfrm>
          <a:prstGeom prst="rect">
            <a:avLst/>
          </a:prstGeom>
        </p:spPr>
      </p:pic>
      <p:pic>
        <p:nvPicPr>
          <p:cNvPr id="7" name="Picture 6" descr="A close-up of a book&#10;&#10;AI-generated content may be incorrect.">
            <a:extLst>
              <a:ext uri="{FF2B5EF4-FFF2-40B4-BE49-F238E27FC236}">
                <a16:creationId xmlns:a16="http://schemas.microsoft.com/office/drawing/2014/main" id="{9016EA15-064A-7344-3DE4-453052FDCCB0}"/>
              </a:ext>
            </a:extLst>
          </p:cNvPr>
          <p:cNvPicPr>
            <a:picLocks noChangeAspect="1"/>
          </p:cNvPicPr>
          <p:nvPr/>
        </p:nvPicPr>
        <p:blipFill>
          <a:blip r:embed="rId4"/>
          <a:stretch>
            <a:fillRect/>
          </a:stretch>
        </p:blipFill>
        <p:spPr>
          <a:xfrm>
            <a:off x="9419679" y="2170214"/>
            <a:ext cx="2519735" cy="3376345"/>
          </a:xfrm>
          <a:prstGeom prst="rect">
            <a:avLst/>
          </a:prstGeom>
        </p:spPr>
      </p:pic>
      <p:sp>
        <p:nvSpPr>
          <p:cNvPr id="8" name="TextBox 7">
            <a:extLst>
              <a:ext uri="{FF2B5EF4-FFF2-40B4-BE49-F238E27FC236}">
                <a16:creationId xmlns:a16="http://schemas.microsoft.com/office/drawing/2014/main" id="{29D83A5D-3BD8-18D5-E5B9-8B0F44A755E2}"/>
              </a:ext>
            </a:extLst>
          </p:cNvPr>
          <p:cNvSpPr txBox="1"/>
          <p:nvPr/>
        </p:nvSpPr>
        <p:spPr>
          <a:xfrm>
            <a:off x="6946989" y="1337564"/>
            <a:ext cx="2209964" cy="369332"/>
          </a:xfrm>
          <a:prstGeom prst="rect">
            <a:avLst/>
          </a:prstGeom>
          <a:noFill/>
        </p:spPr>
        <p:txBody>
          <a:bodyPr wrap="none" rtlCol="0">
            <a:spAutoFit/>
          </a:bodyPr>
          <a:lstStyle/>
          <a:p>
            <a:r>
              <a:rPr lang="en-US" dirty="0"/>
              <a:t>Section A: Concepts</a:t>
            </a:r>
          </a:p>
        </p:txBody>
      </p:sp>
      <p:sp>
        <p:nvSpPr>
          <p:cNvPr id="9" name="TextBox 8">
            <a:extLst>
              <a:ext uri="{FF2B5EF4-FFF2-40B4-BE49-F238E27FC236}">
                <a16:creationId xmlns:a16="http://schemas.microsoft.com/office/drawing/2014/main" id="{62176388-6D29-729A-779C-C6D7D41FEAD0}"/>
              </a:ext>
            </a:extLst>
          </p:cNvPr>
          <p:cNvSpPr txBox="1"/>
          <p:nvPr/>
        </p:nvSpPr>
        <p:spPr>
          <a:xfrm>
            <a:off x="9577418" y="1311441"/>
            <a:ext cx="2204258" cy="646331"/>
          </a:xfrm>
          <a:prstGeom prst="rect">
            <a:avLst/>
          </a:prstGeom>
          <a:noFill/>
        </p:spPr>
        <p:txBody>
          <a:bodyPr wrap="none" rtlCol="0">
            <a:spAutoFit/>
          </a:bodyPr>
          <a:lstStyle/>
          <a:p>
            <a:r>
              <a:rPr lang="en-US" dirty="0"/>
              <a:t>Sections B &amp; C: </a:t>
            </a:r>
          </a:p>
          <a:p>
            <a:r>
              <a:rPr lang="en-US" dirty="0"/>
              <a:t>ISSIP &amp; Participation</a:t>
            </a:r>
          </a:p>
        </p:txBody>
      </p:sp>
      <p:sp>
        <p:nvSpPr>
          <p:cNvPr id="10" name="TextBox 9">
            <a:extLst>
              <a:ext uri="{FF2B5EF4-FFF2-40B4-BE49-F238E27FC236}">
                <a16:creationId xmlns:a16="http://schemas.microsoft.com/office/drawing/2014/main" id="{99D9FEAD-AE4B-7940-16B0-DC04E35BA7DA}"/>
              </a:ext>
            </a:extLst>
          </p:cNvPr>
          <p:cNvSpPr txBox="1"/>
          <p:nvPr/>
        </p:nvSpPr>
        <p:spPr>
          <a:xfrm>
            <a:off x="6865974" y="831915"/>
            <a:ext cx="5073440" cy="369332"/>
          </a:xfrm>
          <a:prstGeom prst="rect">
            <a:avLst/>
          </a:prstGeom>
          <a:noFill/>
        </p:spPr>
        <p:txBody>
          <a:bodyPr wrap="none" rtlCol="0">
            <a:spAutoFit/>
          </a:bodyPr>
          <a:lstStyle/>
          <a:p>
            <a:r>
              <a:rPr lang="en-US" dirty="0"/>
              <a:t>Two primary sources for courses content include:</a:t>
            </a:r>
          </a:p>
        </p:txBody>
      </p:sp>
    </p:spTree>
    <p:extLst>
      <p:ext uri="{BB962C8B-B14F-4D97-AF65-F5344CB8AC3E}">
        <p14:creationId xmlns:p14="http://schemas.microsoft.com/office/powerpoint/2010/main" val="38678026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B7377-6C97-50C2-709A-32457A902C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845CF5-02C1-2B7A-E94B-F52C10B77A73}"/>
              </a:ext>
            </a:extLst>
          </p:cNvPr>
          <p:cNvSpPr>
            <a:spLocks noGrp="1"/>
          </p:cNvSpPr>
          <p:nvPr>
            <p:ph type="title"/>
          </p:nvPr>
        </p:nvSpPr>
        <p:spPr/>
        <p:txBody>
          <a:bodyPr/>
          <a:lstStyle/>
          <a:p>
            <a:r>
              <a:rPr lang="en-US" dirty="0"/>
              <a:t>Participation 2: Newsletter</a:t>
            </a:r>
          </a:p>
        </p:txBody>
      </p:sp>
      <p:sp>
        <p:nvSpPr>
          <p:cNvPr id="3" name="Content Placeholder 2">
            <a:extLst>
              <a:ext uri="{FF2B5EF4-FFF2-40B4-BE49-F238E27FC236}">
                <a16:creationId xmlns:a16="http://schemas.microsoft.com/office/drawing/2014/main" id="{DB038261-DB19-5B98-25B4-01AE5EB109A3}"/>
              </a:ext>
            </a:extLst>
          </p:cNvPr>
          <p:cNvSpPr>
            <a:spLocks noGrp="1"/>
          </p:cNvSpPr>
          <p:nvPr>
            <p:ph idx="1"/>
          </p:nvPr>
        </p:nvSpPr>
        <p:spPr>
          <a:xfrm>
            <a:off x="838200" y="1825625"/>
            <a:ext cx="4103451" cy="4351338"/>
          </a:xfrm>
        </p:spPr>
        <p:txBody>
          <a:bodyPr/>
          <a:lstStyle/>
          <a:p>
            <a:r>
              <a:rPr lang="en-US" dirty="0"/>
              <a:t>Monthly Newsletters</a:t>
            </a:r>
          </a:p>
        </p:txBody>
      </p:sp>
      <p:pic>
        <p:nvPicPr>
          <p:cNvPr id="5" name="Picture 4" descr="A screenshot of a newsletter&#10;&#10;AI-generated content may be incorrect.">
            <a:extLst>
              <a:ext uri="{FF2B5EF4-FFF2-40B4-BE49-F238E27FC236}">
                <a16:creationId xmlns:a16="http://schemas.microsoft.com/office/drawing/2014/main" id="{5E21F4FF-5703-BC38-83ED-7B7EF99E098F}"/>
              </a:ext>
            </a:extLst>
          </p:cNvPr>
          <p:cNvPicPr>
            <a:picLocks noChangeAspect="1"/>
          </p:cNvPicPr>
          <p:nvPr/>
        </p:nvPicPr>
        <p:blipFill>
          <a:blip r:embed="rId3"/>
          <a:stretch>
            <a:fillRect/>
          </a:stretch>
        </p:blipFill>
        <p:spPr>
          <a:xfrm>
            <a:off x="4941651" y="1303507"/>
            <a:ext cx="3328962" cy="4591455"/>
          </a:xfrm>
          <a:prstGeom prst="rect">
            <a:avLst/>
          </a:prstGeom>
        </p:spPr>
      </p:pic>
      <p:pic>
        <p:nvPicPr>
          <p:cNvPr id="7" name="Picture 6" descr="A screenshot of a newsletter&#10;&#10;AI-generated content may be incorrect.">
            <a:extLst>
              <a:ext uri="{FF2B5EF4-FFF2-40B4-BE49-F238E27FC236}">
                <a16:creationId xmlns:a16="http://schemas.microsoft.com/office/drawing/2014/main" id="{FF0006E2-75A7-2C62-75D8-DFFCDE93CAAE}"/>
              </a:ext>
            </a:extLst>
          </p:cNvPr>
          <p:cNvPicPr>
            <a:picLocks noChangeAspect="1"/>
          </p:cNvPicPr>
          <p:nvPr/>
        </p:nvPicPr>
        <p:blipFill>
          <a:blip r:embed="rId4"/>
          <a:stretch>
            <a:fillRect/>
          </a:stretch>
        </p:blipFill>
        <p:spPr>
          <a:xfrm>
            <a:off x="8900724" y="1303507"/>
            <a:ext cx="3291276" cy="4591455"/>
          </a:xfrm>
          <a:prstGeom prst="rect">
            <a:avLst/>
          </a:prstGeom>
        </p:spPr>
      </p:pic>
      <p:sp>
        <p:nvSpPr>
          <p:cNvPr id="8" name="TextBox 7">
            <a:extLst>
              <a:ext uri="{FF2B5EF4-FFF2-40B4-BE49-F238E27FC236}">
                <a16:creationId xmlns:a16="http://schemas.microsoft.com/office/drawing/2014/main" id="{4F17E1A6-41E3-DE56-9419-084BEE11E4DD}"/>
              </a:ext>
            </a:extLst>
          </p:cNvPr>
          <p:cNvSpPr txBox="1"/>
          <p:nvPr/>
        </p:nvSpPr>
        <p:spPr>
          <a:xfrm>
            <a:off x="838200" y="5525630"/>
            <a:ext cx="3073662" cy="369332"/>
          </a:xfrm>
          <a:prstGeom prst="rect">
            <a:avLst/>
          </a:prstGeom>
          <a:noFill/>
        </p:spPr>
        <p:txBody>
          <a:bodyPr wrap="none" rtlCol="0">
            <a:spAutoFit/>
          </a:bodyPr>
          <a:lstStyle/>
          <a:p>
            <a:r>
              <a:rPr lang="en-US" dirty="0">
                <a:hlinkClick r:id="rId5"/>
              </a:rPr>
              <a:t>https://</a:t>
            </a:r>
            <a:r>
              <a:rPr lang="en-US" dirty="0" err="1">
                <a:hlinkClick r:id="rId5"/>
              </a:rPr>
              <a:t>issip.org</a:t>
            </a:r>
            <a:r>
              <a:rPr lang="en-US" dirty="0">
                <a:hlinkClick r:id="rId5"/>
              </a:rPr>
              <a:t>/newsletters/</a:t>
            </a:r>
            <a:endParaRPr lang="en-US" dirty="0"/>
          </a:p>
        </p:txBody>
      </p:sp>
    </p:spTree>
    <p:extLst>
      <p:ext uri="{BB962C8B-B14F-4D97-AF65-F5344CB8AC3E}">
        <p14:creationId xmlns:p14="http://schemas.microsoft.com/office/powerpoint/2010/main" val="28058900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A43D05-116E-1163-9EAC-6B95F77200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59EAAE-A154-0C3D-D710-0F79EB1D00DC}"/>
              </a:ext>
            </a:extLst>
          </p:cNvPr>
          <p:cNvSpPr>
            <a:spLocks noGrp="1"/>
          </p:cNvSpPr>
          <p:nvPr>
            <p:ph type="title"/>
          </p:nvPr>
        </p:nvSpPr>
        <p:spPr>
          <a:xfrm>
            <a:off x="838199" y="365125"/>
            <a:ext cx="11081085" cy="1325563"/>
          </a:xfrm>
        </p:spPr>
        <p:txBody>
          <a:bodyPr/>
          <a:lstStyle/>
          <a:p>
            <a:r>
              <a:rPr lang="en-US" dirty="0"/>
              <a:t>Participation 3: Vote in ISSIP VP Annual Election</a:t>
            </a:r>
          </a:p>
        </p:txBody>
      </p:sp>
      <p:sp>
        <p:nvSpPr>
          <p:cNvPr id="3" name="Content Placeholder 2">
            <a:extLst>
              <a:ext uri="{FF2B5EF4-FFF2-40B4-BE49-F238E27FC236}">
                <a16:creationId xmlns:a16="http://schemas.microsoft.com/office/drawing/2014/main" id="{2ED267E1-72B5-201D-4BA5-7C9F6061B865}"/>
              </a:ext>
            </a:extLst>
          </p:cNvPr>
          <p:cNvSpPr>
            <a:spLocks noGrp="1"/>
          </p:cNvSpPr>
          <p:nvPr>
            <p:ph idx="1"/>
          </p:nvPr>
        </p:nvSpPr>
        <p:spPr>
          <a:xfrm>
            <a:off x="838200" y="1825625"/>
            <a:ext cx="3325238" cy="4351338"/>
          </a:xfrm>
        </p:spPr>
        <p:txBody>
          <a:bodyPr/>
          <a:lstStyle/>
          <a:p>
            <a:r>
              <a:rPr lang="en-US" dirty="0"/>
              <a:t>August – </a:t>
            </a:r>
            <a:br>
              <a:rPr lang="en-US" dirty="0"/>
            </a:br>
            <a:r>
              <a:rPr lang="en-US" dirty="0"/>
              <a:t>VP Nominations</a:t>
            </a:r>
          </a:p>
          <a:p>
            <a:r>
              <a:rPr lang="en-US" dirty="0"/>
              <a:t>September – Voting</a:t>
            </a:r>
          </a:p>
          <a:p>
            <a:r>
              <a:rPr lang="en-US" dirty="0"/>
              <a:t>October – Selection &amp; Announcement </a:t>
            </a:r>
          </a:p>
        </p:txBody>
      </p:sp>
      <p:sp>
        <p:nvSpPr>
          <p:cNvPr id="4" name="TextBox 3">
            <a:extLst>
              <a:ext uri="{FF2B5EF4-FFF2-40B4-BE49-F238E27FC236}">
                <a16:creationId xmlns:a16="http://schemas.microsoft.com/office/drawing/2014/main" id="{A1AF6258-D8B7-E4A6-5FBD-C8ADE3D59326}"/>
              </a:ext>
            </a:extLst>
          </p:cNvPr>
          <p:cNvSpPr txBox="1"/>
          <p:nvPr/>
        </p:nvSpPr>
        <p:spPr>
          <a:xfrm>
            <a:off x="838199" y="5622588"/>
            <a:ext cx="6337697" cy="369332"/>
          </a:xfrm>
          <a:prstGeom prst="rect">
            <a:avLst/>
          </a:prstGeom>
          <a:noFill/>
        </p:spPr>
        <p:txBody>
          <a:bodyPr wrap="none" rtlCol="0">
            <a:spAutoFit/>
          </a:bodyPr>
          <a:lstStyle/>
          <a:p>
            <a:r>
              <a:rPr lang="en-US" dirty="0">
                <a:hlinkClick r:id="rId3"/>
              </a:rPr>
              <a:t>https://</a:t>
            </a:r>
            <a:r>
              <a:rPr lang="en-US" dirty="0" err="1">
                <a:hlinkClick r:id="rId3"/>
              </a:rPr>
              <a:t>issip.org</a:t>
            </a:r>
            <a:r>
              <a:rPr lang="en-US" dirty="0">
                <a:hlinkClick r:id="rId3"/>
              </a:rPr>
              <a:t>/2024/09/10/meet-the-nominees-for-vp-2025/</a:t>
            </a:r>
            <a:endParaRPr lang="en-US" dirty="0"/>
          </a:p>
        </p:txBody>
      </p:sp>
      <p:pic>
        <p:nvPicPr>
          <p:cNvPr id="6" name="Picture 5" descr="A screenshot of a white page&#10;&#10;AI-generated content may be incorrect.">
            <a:extLst>
              <a:ext uri="{FF2B5EF4-FFF2-40B4-BE49-F238E27FC236}">
                <a16:creationId xmlns:a16="http://schemas.microsoft.com/office/drawing/2014/main" id="{73C22FB8-FA94-983D-3294-9ED9E5BA67E7}"/>
              </a:ext>
            </a:extLst>
          </p:cNvPr>
          <p:cNvPicPr>
            <a:picLocks noChangeAspect="1"/>
          </p:cNvPicPr>
          <p:nvPr/>
        </p:nvPicPr>
        <p:blipFill>
          <a:blip r:embed="rId4"/>
          <a:stretch>
            <a:fillRect/>
          </a:stretch>
        </p:blipFill>
        <p:spPr>
          <a:xfrm>
            <a:off x="5375764" y="1731842"/>
            <a:ext cx="2652800" cy="3278070"/>
          </a:xfrm>
          <a:prstGeom prst="rect">
            <a:avLst/>
          </a:prstGeom>
        </p:spPr>
      </p:pic>
      <p:pic>
        <p:nvPicPr>
          <p:cNvPr id="8" name="Picture 7" descr="A screenshot of a phone&#10;&#10;AI-generated content may be incorrect.">
            <a:extLst>
              <a:ext uri="{FF2B5EF4-FFF2-40B4-BE49-F238E27FC236}">
                <a16:creationId xmlns:a16="http://schemas.microsoft.com/office/drawing/2014/main" id="{4492627E-7312-99CF-10F9-9F2FD771BB29}"/>
              </a:ext>
            </a:extLst>
          </p:cNvPr>
          <p:cNvPicPr>
            <a:picLocks noChangeAspect="1"/>
          </p:cNvPicPr>
          <p:nvPr/>
        </p:nvPicPr>
        <p:blipFill>
          <a:blip r:embed="rId5"/>
          <a:stretch>
            <a:fillRect/>
          </a:stretch>
        </p:blipFill>
        <p:spPr>
          <a:xfrm>
            <a:off x="8812148" y="1548292"/>
            <a:ext cx="2541652" cy="3645170"/>
          </a:xfrm>
          <a:prstGeom prst="rect">
            <a:avLst/>
          </a:prstGeom>
        </p:spPr>
      </p:pic>
    </p:spTree>
    <p:extLst>
      <p:ext uri="{BB962C8B-B14F-4D97-AF65-F5344CB8AC3E}">
        <p14:creationId xmlns:p14="http://schemas.microsoft.com/office/powerpoint/2010/main" val="8359264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999B9-159E-A304-6738-A6C7675CBF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41B4D5-A1AF-2F82-AD25-03C5191F96BE}"/>
              </a:ext>
            </a:extLst>
          </p:cNvPr>
          <p:cNvSpPr>
            <a:spLocks noGrp="1"/>
          </p:cNvSpPr>
          <p:nvPr>
            <p:ph type="title"/>
          </p:nvPr>
        </p:nvSpPr>
        <p:spPr/>
        <p:txBody>
          <a:bodyPr/>
          <a:lstStyle/>
          <a:p>
            <a:r>
              <a:rPr lang="en-US" dirty="0"/>
              <a:t>Participation 4: Encourage Nominations in ISSIP Excellence in Service Annual Awards</a:t>
            </a:r>
          </a:p>
        </p:txBody>
      </p:sp>
      <p:sp>
        <p:nvSpPr>
          <p:cNvPr id="3" name="Content Placeholder 2">
            <a:extLst>
              <a:ext uri="{FF2B5EF4-FFF2-40B4-BE49-F238E27FC236}">
                <a16:creationId xmlns:a16="http://schemas.microsoft.com/office/drawing/2014/main" id="{6141C13C-6F2B-B358-5DE8-E87FB662B897}"/>
              </a:ext>
            </a:extLst>
          </p:cNvPr>
          <p:cNvSpPr>
            <a:spLocks noGrp="1"/>
          </p:cNvSpPr>
          <p:nvPr>
            <p:ph idx="1"/>
          </p:nvPr>
        </p:nvSpPr>
        <p:spPr>
          <a:xfrm>
            <a:off x="838200" y="1825625"/>
            <a:ext cx="4025630" cy="4351338"/>
          </a:xfrm>
        </p:spPr>
        <p:txBody>
          <a:bodyPr/>
          <a:lstStyle/>
          <a:p>
            <a:r>
              <a:rPr lang="en-US" dirty="0"/>
              <a:t>It takes less than an hour to make a nomination</a:t>
            </a:r>
          </a:p>
          <a:p>
            <a:r>
              <a:rPr lang="en-US" dirty="0"/>
              <a:t>Deadline December 31 each year</a:t>
            </a:r>
          </a:p>
          <a:p>
            <a:r>
              <a:rPr lang="en-US" dirty="0"/>
              <a:t>Winners Notified in March</a:t>
            </a:r>
          </a:p>
          <a:p>
            <a:r>
              <a:rPr lang="en-US" dirty="0"/>
              <a:t>Winners Announced in April</a:t>
            </a:r>
          </a:p>
        </p:txBody>
      </p:sp>
      <p:sp>
        <p:nvSpPr>
          <p:cNvPr id="4" name="TextBox 3">
            <a:extLst>
              <a:ext uri="{FF2B5EF4-FFF2-40B4-BE49-F238E27FC236}">
                <a16:creationId xmlns:a16="http://schemas.microsoft.com/office/drawing/2014/main" id="{28666506-D62D-FD04-5C76-536C60854A00}"/>
              </a:ext>
            </a:extLst>
          </p:cNvPr>
          <p:cNvSpPr txBox="1"/>
          <p:nvPr/>
        </p:nvSpPr>
        <p:spPr>
          <a:xfrm>
            <a:off x="838200" y="5992297"/>
            <a:ext cx="3838551" cy="369332"/>
          </a:xfrm>
          <a:prstGeom prst="rect">
            <a:avLst/>
          </a:prstGeom>
          <a:noFill/>
        </p:spPr>
        <p:txBody>
          <a:bodyPr wrap="none" rtlCol="0">
            <a:spAutoFit/>
          </a:bodyPr>
          <a:lstStyle/>
          <a:p>
            <a:r>
              <a:rPr lang="en-US" dirty="0">
                <a:hlinkClick r:id="rId3"/>
              </a:rPr>
              <a:t>https://</a:t>
            </a:r>
            <a:r>
              <a:rPr lang="en-US" dirty="0" err="1">
                <a:hlinkClick r:id="rId3"/>
              </a:rPr>
              <a:t>issip.org</a:t>
            </a:r>
            <a:r>
              <a:rPr lang="en-US" dirty="0">
                <a:hlinkClick r:id="rId3"/>
              </a:rPr>
              <a:t>/award-nominations/</a:t>
            </a:r>
            <a:endParaRPr lang="en-US" dirty="0"/>
          </a:p>
        </p:txBody>
      </p:sp>
      <p:pic>
        <p:nvPicPr>
          <p:cNvPr id="6" name="Picture 5" descr="A screenshot of a website&#10;&#10;AI-generated content may be incorrect.">
            <a:extLst>
              <a:ext uri="{FF2B5EF4-FFF2-40B4-BE49-F238E27FC236}">
                <a16:creationId xmlns:a16="http://schemas.microsoft.com/office/drawing/2014/main" id="{4A2E3539-28AC-F365-2611-94777877AC22}"/>
              </a:ext>
            </a:extLst>
          </p:cNvPr>
          <p:cNvPicPr>
            <a:picLocks noChangeAspect="1"/>
          </p:cNvPicPr>
          <p:nvPr/>
        </p:nvPicPr>
        <p:blipFill>
          <a:blip r:embed="rId4"/>
          <a:stretch>
            <a:fillRect/>
          </a:stretch>
        </p:blipFill>
        <p:spPr>
          <a:xfrm>
            <a:off x="5328093" y="2060626"/>
            <a:ext cx="3250354" cy="3881336"/>
          </a:xfrm>
          <a:prstGeom prst="rect">
            <a:avLst/>
          </a:prstGeom>
        </p:spPr>
      </p:pic>
      <p:pic>
        <p:nvPicPr>
          <p:cNvPr id="8" name="Picture 7" descr="A screenshot of a phone&#10;&#10;AI-generated content may be incorrect.">
            <a:extLst>
              <a:ext uri="{FF2B5EF4-FFF2-40B4-BE49-F238E27FC236}">
                <a16:creationId xmlns:a16="http://schemas.microsoft.com/office/drawing/2014/main" id="{8AEDEE29-7740-21C6-A0D6-7C2B8B623F82}"/>
              </a:ext>
            </a:extLst>
          </p:cNvPr>
          <p:cNvPicPr>
            <a:picLocks noChangeAspect="1"/>
          </p:cNvPicPr>
          <p:nvPr/>
        </p:nvPicPr>
        <p:blipFill>
          <a:blip r:embed="rId5"/>
          <a:stretch>
            <a:fillRect/>
          </a:stretch>
        </p:blipFill>
        <p:spPr>
          <a:xfrm>
            <a:off x="9549761" y="1875959"/>
            <a:ext cx="1804039" cy="4116338"/>
          </a:xfrm>
          <a:prstGeom prst="rect">
            <a:avLst/>
          </a:prstGeom>
        </p:spPr>
      </p:pic>
    </p:spTree>
    <p:extLst>
      <p:ext uri="{BB962C8B-B14F-4D97-AF65-F5344CB8AC3E}">
        <p14:creationId xmlns:p14="http://schemas.microsoft.com/office/powerpoint/2010/main" val="28737108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96021-92A6-37E3-4862-7A53609A27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C04F08-B383-033D-24CE-094032E9B28E}"/>
              </a:ext>
            </a:extLst>
          </p:cNvPr>
          <p:cNvSpPr>
            <a:spLocks noGrp="1"/>
          </p:cNvSpPr>
          <p:nvPr>
            <p:ph type="title"/>
          </p:nvPr>
        </p:nvSpPr>
        <p:spPr/>
        <p:txBody>
          <a:bodyPr>
            <a:normAutofit fontScale="90000"/>
          </a:bodyPr>
          <a:lstStyle/>
          <a:p>
            <a:r>
              <a:rPr lang="en-US" dirty="0"/>
              <a:t>Participation 5: Become </a:t>
            </a:r>
            <a:br>
              <a:rPr lang="en-US" dirty="0"/>
            </a:br>
            <a:r>
              <a:rPr lang="en-US" dirty="0"/>
              <a:t>a follower of ISSIP LinkedIn </a:t>
            </a:r>
            <a:br>
              <a:rPr lang="en-US" dirty="0"/>
            </a:br>
            <a:r>
              <a:rPr lang="en-US" dirty="0"/>
              <a:t>Company</a:t>
            </a:r>
          </a:p>
        </p:txBody>
      </p:sp>
      <p:sp>
        <p:nvSpPr>
          <p:cNvPr id="3" name="Content Placeholder 2">
            <a:extLst>
              <a:ext uri="{FF2B5EF4-FFF2-40B4-BE49-F238E27FC236}">
                <a16:creationId xmlns:a16="http://schemas.microsoft.com/office/drawing/2014/main" id="{DDFCADB2-D0AA-9257-4B88-A9C32B8E3E50}"/>
              </a:ext>
            </a:extLst>
          </p:cNvPr>
          <p:cNvSpPr>
            <a:spLocks noGrp="1"/>
          </p:cNvSpPr>
          <p:nvPr>
            <p:ph idx="1"/>
          </p:nvPr>
        </p:nvSpPr>
        <p:spPr>
          <a:xfrm>
            <a:off x="838200" y="2141537"/>
            <a:ext cx="4076163" cy="4351338"/>
          </a:xfrm>
        </p:spPr>
        <p:txBody>
          <a:bodyPr/>
          <a:lstStyle/>
          <a:p>
            <a:r>
              <a:rPr lang="en-US" dirty="0"/>
              <a:t>ISSIP Calendar Reminders and other posts from ISSIP Leadership can be found here</a:t>
            </a:r>
          </a:p>
        </p:txBody>
      </p:sp>
      <p:pic>
        <p:nvPicPr>
          <p:cNvPr id="5" name="Picture 4">
            <a:extLst>
              <a:ext uri="{FF2B5EF4-FFF2-40B4-BE49-F238E27FC236}">
                <a16:creationId xmlns:a16="http://schemas.microsoft.com/office/drawing/2014/main" id="{FEAE2BB2-2B8E-D77A-1C46-75339301C09C}"/>
              </a:ext>
            </a:extLst>
          </p:cNvPr>
          <p:cNvPicPr>
            <a:picLocks noChangeAspect="1"/>
          </p:cNvPicPr>
          <p:nvPr/>
        </p:nvPicPr>
        <p:blipFill>
          <a:blip r:embed="rId3"/>
          <a:stretch>
            <a:fillRect/>
          </a:stretch>
        </p:blipFill>
        <p:spPr>
          <a:xfrm>
            <a:off x="7743217" y="365125"/>
            <a:ext cx="2842235" cy="4781960"/>
          </a:xfrm>
          <a:prstGeom prst="rect">
            <a:avLst/>
          </a:prstGeom>
        </p:spPr>
      </p:pic>
      <p:sp>
        <p:nvSpPr>
          <p:cNvPr id="6" name="TextBox 5">
            <a:extLst>
              <a:ext uri="{FF2B5EF4-FFF2-40B4-BE49-F238E27FC236}">
                <a16:creationId xmlns:a16="http://schemas.microsoft.com/office/drawing/2014/main" id="{202224DC-2380-BAEF-C0DF-B7AEAD7E1F2A}"/>
              </a:ext>
            </a:extLst>
          </p:cNvPr>
          <p:cNvSpPr txBox="1"/>
          <p:nvPr/>
        </p:nvSpPr>
        <p:spPr>
          <a:xfrm>
            <a:off x="1431450" y="5573281"/>
            <a:ext cx="10127003" cy="369332"/>
          </a:xfrm>
          <a:prstGeom prst="rect">
            <a:avLst/>
          </a:prstGeom>
          <a:noFill/>
        </p:spPr>
        <p:txBody>
          <a:bodyPr wrap="none" rtlCol="0">
            <a:spAutoFit/>
          </a:bodyPr>
          <a:lstStyle/>
          <a:p>
            <a:r>
              <a:rPr lang="en-US" dirty="0">
                <a:hlinkClick r:id="rId4"/>
              </a:rPr>
              <a:t>https://</a:t>
            </a:r>
            <a:r>
              <a:rPr lang="en-US" dirty="0" err="1">
                <a:hlinkClick r:id="rId4"/>
              </a:rPr>
              <a:t>www.linkedin.com</a:t>
            </a:r>
            <a:r>
              <a:rPr lang="en-US" dirty="0">
                <a:hlinkClick r:id="rId4"/>
              </a:rPr>
              <a:t>/company/international-society-of-service-innovation-professionals-issip-/</a:t>
            </a:r>
            <a:endParaRPr lang="en-US" dirty="0"/>
          </a:p>
        </p:txBody>
      </p:sp>
    </p:spTree>
    <p:extLst>
      <p:ext uri="{BB962C8B-B14F-4D97-AF65-F5344CB8AC3E}">
        <p14:creationId xmlns:p14="http://schemas.microsoft.com/office/powerpoint/2010/main" val="1205937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AE6664-0E02-4F8A-28AC-621D873E09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359660-8B9A-1D9F-7392-C7F18256A24A}"/>
              </a:ext>
            </a:extLst>
          </p:cNvPr>
          <p:cNvSpPr>
            <a:spLocks noGrp="1"/>
          </p:cNvSpPr>
          <p:nvPr>
            <p:ph type="title"/>
          </p:nvPr>
        </p:nvSpPr>
        <p:spPr/>
        <p:txBody>
          <a:bodyPr/>
          <a:lstStyle/>
          <a:p>
            <a:r>
              <a:rPr lang="en-US" dirty="0"/>
              <a:t>Participation 6: Become a Member of ISSIP LinkedIn Group</a:t>
            </a:r>
          </a:p>
        </p:txBody>
      </p:sp>
      <p:sp>
        <p:nvSpPr>
          <p:cNvPr id="3" name="Content Placeholder 2">
            <a:extLst>
              <a:ext uri="{FF2B5EF4-FFF2-40B4-BE49-F238E27FC236}">
                <a16:creationId xmlns:a16="http://schemas.microsoft.com/office/drawing/2014/main" id="{6F8032A8-D354-BD57-0516-B34C371C429B}"/>
              </a:ext>
            </a:extLst>
          </p:cNvPr>
          <p:cNvSpPr>
            <a:spLocks noGrp="1"/>
          </p:cNvSpPr>
          <p:nvPr>
            <p:ph idx="1"/>
          </p:nvPr>
        </p:nvSpPr>
        <p:spPr>
          <a:xfrm>
            <a:off x="838200" y="1825625"/>
            <a:ext cx="5257800" cy="4351338"/>
          </a:xfrm>
        </p:spPr>
        <p:txBody>
          <a:bodyPr/>
          <a:lstStyle/>
          <a:p>
            <a:r>
              <a:rPr lang="en-US" dirty="0"/>
              <a:t>Participants share short posts</a:t>
            </a:r>
          </a:p>
        </p:txBody>
      </p:sp>
      <p:pic>
        <p:nvPicPr>
          <p:cNvPr id="4" name="Picture 3" descr="A screenshot of a social media post&#10;&#10;AI-generated content may be incorrect.">
            <a:extLst>
              <a:ext uri="{FF2B5EF4-FFF2-40B4-BE49-F238E27FC236}">
                <a16:creationId xmlns:a16="http://schemas.microsoft.com/office/drawing/2014/main" id="{D98191E7-FA55-FCEF-383C-59943C55AA6D}"/>
              </a:ext>
            </a:extLst>
          </p:cNvPr>
          <p:cNvPicPr>
            <a:picLocks noChangeAspect="1"/>
          </p:cNvPicPr>
          <p:nvPr/>
        </p:nvPicPr>
        <p:blipFill>
          <a:blip r:embed="rId2"/>
          <a:stretch>
            <a:fillRect/>
          </a:stretch>
        </p:blipFill>
        <p:spPr>
          <a:xfrm>
            <a:off x="6921053" y="1218281"/>
            <a:ext cx="3609518" cy="3876687"/>
          </a:xfrm>
          <a:prstGeom prst="rect">
            <a:avLst/>
          </a:prstGeom>
        </p:spPr>
      </p:pic>
      <p:sp>
        <p:nvSpPr>
          <p:cNvPr id="5" name="TextBox 4">
            <a:extLst>
              <a:ext uri="{FF2B5EF4-FFF2-40B4-BE49-F238E27FC236}">
                <a16:creationId xmlns:a16="http://schemas.microsoft.com/office/drawing/2014/main" id="{50C83C1B-BD04-614E-DC1A-451EA9C22643}"/>
              </a:ext>
            </a:extLst>
          </p:cNvPr>
          <p:cNvSpPr txBox="1"/>
          <p:nvPr/>
        </p:nvSpPr>
        <p:spPr>
          <a:xfrm>
            <a:off x="891525" y="5807631"/>
            <a:ext cx="4530023" cy="369332"/>
          </a:xfrm>
          <a:prstGeom prst="rect">
            <a:avLst/>
          </a:prstGeom>
          <a:noFill/>
        </p:spPr>
        <p:txBody>
          <a:bodyPr wrap="none" rtlCol="0">
            <a:spAutoFit/>
          </a:bodyPr>
          <a:lstStyle/>
          <a:p>
            <a:r>
              <a:rPr lang="en-US" dirty="0">
                <a:hlinkClick r:id="rId3"/>
              </a:rPr>
              <a:t>https://</a:t>
            </a:r>
            <a:r>
              <a:rPr lang="en-US" dirty="0" err="1">
                <a:hlinkClick r:id="rId3"/>
              </a:rPr>
              <a:t>www.linkedin.com</a:t>
            </a:r>
            <a:r>
              <a:rPr lang="en-US" dirty="0">
                <a:hlinkClick r:id="rId3"/>
              </a:rPr>
              <a:t>/groups/4720974/</a:t>
            </a:r>
            <a:endParaRPr lang="en-US" dirty="0"/>
          </a:p>
        </p:txBody>
      </p:sp>
    </p:spTree>
    <p:extLst>
      <p:ext uri="{BB962C8B-B14F-4D97-AF65-F5344CB8AC3E}">
        <p14:creationId xmlns:p14="http://schemas.microsoft.com/office/powerpoint/2010/main" val="30978469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4EEBD-3E25-376B-AAA7-D494465A9B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EE6CDB-7FB2-D767-0B4F-F443B5FEEE71}"/>
              </a:ext>
            </a:extLst>
          </p:cNvPr>
          <p:cNvSpPr>
            <a:spLocks noGrp="1"/>
          </p:cNvSpPr>
          <p:nvPr>
            <p:ph type="title"/>
          </p:nvPr>
        </p:nvSpPr>
        <p:spPr/>
        <p:txBody>
          <a:bodyPr/>
          <a:lstStyle/>
          <a:p>
            <a:r>
              <a:rPr lang="en-US" dirty="0"/>
              <a:t>Participation 7: Become a Subscriber of ISSIP YouTube</a:t>
            </a:r>
          </a:p>
        </p:txBody>
      </p:sp>
      <p:sp>
        <p:nvSpPr>
          <p:cNvPr id="3" name="Content Placeholder 2">
            <a:extLst>
              <a:ext uri="{FF2B5EF4-FFF2-40B4-BE49-F238E27FC236}">
                <a16:creationId xmlns:a16="http://schemas.microsoft.com/office/drawing/2014/main" id="{B719A218-CB97-D276-C642-4D977DCEF190}"/>
              </a:ext>
            </a:extLst>
          </p:cNvPr>
          <p:cNvSpPr>
            <a:spLocks noGrp="1"/>
          </p:cNvSpPr>
          <p:nvPr>
            <p:ph idx="1"/>
          </p:nvPr>
        </p:nvSpPr>
        <p:spPr>
          <a:xfrm>
            <a:off x="838200" y="1825625"/>
            <a:ext cx="4675039" cy="4351338"/>
          </a:xfrm>
        </p:spPr>
        <p:txBody>
          <a:bodyPr/>
          <a:lstStyle/>
          <a:p>
            <a:r>
              <a:rPr lang="en-US" dirty="0"/>
              <a:t>Events are recorded to share with the community – which spans global time zones.</a:t>
            </a:r>
          </a:p>
        </p:txBody>
      </p:sp>
      <p:sp>
        <p:nvSpPr>
          <p:cNvPr id="4" name="TextBox 3">
            <a:extLst>
              <a:ext uri="{FF2B5EF4-FFF2-40B4-BE49-F238E27FC236}">
                <a16:creationId xmlns:a16="http://schemas.microsoft.com/office/drawing/2014/main" id="{CB59AA81-89C7-93F8-53F5-653DF33673C8}"/>
              </a:ext>
            </a:extLst>
          </p:cNvPr>
          <p:cNvSpPr txBox="1"/>
          <p:nvPr/>
        </p:nvSpPr>
        <p:spPr>
          <a:xfrm>
            <a:off x="838200" y="5116749"/>
            <a:ext cx="4170822" cy="369332"/>
          </a:xfrm>
          <a:prstGeom prst="rect">
            <a:avLst/>
          </a:prstGeom>
          <a:noFill/>
        </p:spPr>
        <p:txBody>
          <a:bodyPr wrap="none" rtlCol="0">
            <a:spAutoFit/>
          </a:bodyPr>
          <a:lstStyle/>
          <a:p>
            <a:r>
              <a:rPr lang="en-US" dirty="0">
                <a:hlinkClick r:id="rId3"/>
              </a:rPr>
              <a:t>https://</a:t>
            </a:r>
            <a:r>
              <a:rPr lang="en-US" dirty="0" err="1">
                <a:hlinkClick r:id="rId3"/>
              </a:rPr>
              <a:t>www.youtube.com</a:t>
            </a:r>
            <a:r>
              <a:rPr lang="en-US" dirty="0">
                <a:hlinkClick r:id="rId3"/>
              </a:rPr>
              <a:t>/user/</a:t>
            </a:r>
            <a:r>
              <a:rPr lang="en-US" dirty="0" err="1">
                <a:hlinkClick r:id="rId3"/>
              </a:rPr>
              <a:t>ISSIPorg</a:t>
            </a:r>
            <a:endParaRPr lang="en-US" dirty="0"/>
          </a:p>
        </p:txBody>
      </p:sp>
      <p:pic>
        <p:nvPicPr>
          <p:cNvPr id="6" name="Picture 5" descr="A screenshot of a video conference&#10;&#10;AI-generated content may be incorrect.">
            <a:extLst>
              <a:ext uri="{FF2B5EF4-FFF2-40B4-BE49-F238E27FC236}">
                <a16:creationId xmlns:a16="http://schemas.microsoft.com/office/drawing/2014/main" id="{2B2A073C-419F-FE25-65E1-92F0D7A32655}"/>
              </a:ext>
            </a:extLst>
          </p:cNvPr>
          <p:cNvPicPr>
            <a:picLocks noChangeAspect="1"/>
          </p:cNvPicPr>
          <p:nvPr/>
        </p:nvPicPr>
        <p:blipFill>
          <a:blip r:embed="rId4"/>
          <a:stretch>
            <a:fillRect/>
          </a:stretch>
        </p:blipFill>
        <p:spPr>
          <a:xfrm>
            <a:off x="6096000" y="1690688"/>
            <a:ext cx="5552220" cy="2716924"/>
          </a:xfrm>
          <a:prstGeom prst="rect">
            <a:avLst/>
          </a:prstGeom>
        </p:spPr>
      </p:pic>
    </p:spTree>
    <p:extLst>
      <p:ext uri="{BB962C8B-B14F-4D97-AF65-F5344CB8AC3E}">
        <p14:creationId xmlns:p14="http://schemas.microsoft.com/office/powerpoint/2010/main" val="12899709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50575-BFA8-4303-5267-9F416C987C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1BCA4A-B207-0489-4AC0-4FFFDCD0BA1F}"/>
              </a:ext>
            </a:extLst>
          </p:cNvPr>
          <p:cNvSpPr>
            <a:spLocks noGrp="1"/>
          </p:cNvSpPr>
          <p:nvPr>
            <p:ph type="title"/>
          </p:nvPr>
        </p:nvSpPr>
        <p:spPr/>
        <p:txBody>
          <a:bodyPr/>
          <a:lstStyle/>
          <a:p>
            <a:r>
              <a:rPr lang="en-US" dirty="0"/>
              <a:t>Participation 8: Become a Follower of ISSIP Slideshare</a:t>
            </a:r>
          </a:p>
        </p:txBody>
      </p:sp>
      <p:sp>
        <p:nvSpPr>
          <p:cNvPr id="3" name="Content Placeholder 2">
            <a:extLst>
              <a:ext uri="{FF2B5EF4-FFF2-40B4-BE49-F238E27FC236}">
                <a16:creationId xmlns:a16="http://schemas.microsoft.com/office/drawing/2014/main" id="{922D16E1-3379-CA63-6D98-6BE20B1DBFF1}"/>
              </a:ext>
            </a:extLst>
          </p:cNvPr>
          <p:cNvSpPr>
            <a:spLocks noGrp="1"/>
          </p:cNvSpPr>
          <p:nvPr>
            <p:ph idx="1"/>
          </p:nvPr>
        </p:nvSpPr>
        <p:spPr>
          <a:xfrm>
            <a:off x="838201" y="1825625"/>
            <a:ext cx="4998396" cy="4351338"/>
          </a:xfrm>
        </p:spPr>
        <p:txBody>
          <a:bodyPr/>
          <a:lstStyle/>
          <a:p>
            <a:r>
              <a:rPr lang="en-US" dirty="0"/>
              <a:t>Event presentation are shared.</a:t>
            </a:r>
          </a:p>
          <a:p>
            <a:r>
              <a:rPr lang="en-US" dirty="0"/>
              <a:t>AI Collab deliverables including final presentation and whitepaper are shared here.</a:t>
            </a:r>
          </a:p>
        </p:txBody>
      </p:sp>
      <p:sp>
        <p:nvSpPr>
          <p:cNvPr id="4" name="TextBox 3">
            <a:extLst>
              <a:ext uri="{FF2B5EF4-FFF2-40B4-BE49-F238E27FC236}">
                <a16:creationId xmlns:a16="http://schemas.microsoft.com/office/drawing/2014/main" id="{9CF9605F-6847-73F4-D95E-2EE576EAE348}"/>
              </a:ext>
            </a:extLst>
          </p:cNvPr>
          <p:cNvSpPr txBox="1"/>
          <p:nvPr/>
        </p:nvSpPr>
        <p:spPr>
          <a:xfrm>
            <a:off x="1498060" y="5739319"/>
            <a:ext cx="3434017" cy="369332"/>
          </a:xfrm>
          <a:prstGeom prst="rect">
            <a:avLst/>
          </a:prstGeom>
          <a:noFill/>
        </p:spPr>
        <p:txBody>
          <a:bodyPr wrap="none" rtlCol="0">
            <a:spAutoFit/>
          </a:bodyPr>
          <a:lstStyle/>
          <a:p>
            <a:r>
              <a:rPr lang="en-US" dirty="0">
                <a:hlinkClick r:id="rId3"/>
              </a:rPr>
              <a:t>https://</a:t>
            </a:r>
            <a:r>
              <a:rPr lang="en-US" dirty="0" err="1">
                <a:hlinkClick r:id="rId3"/>
              </a:rPr>
              <a:t>www.slideshare.net</a:t>
            </a:r>
            <a:r>
              <a:rPr lang="en-US" dirty="0">
                <a:hlinkClick r:id="rId3"/>
              </a:rPr>
              <a:t>/</a:t>
            </a:r>
            <a:r>
              <a:rPr lang="en-US" dirty="0" err="1">
                <a:hlinkClick r:id="rId3"/>
              </a:rPr>
              <a:t>issip</a:t>
            </a:r>
            <a:endParaRPr lang="en-US" dirty="0"/>
          </a:p>
        </p:txBody>
      </p:sp>
      <p:pic>
        <p:nvPicPr>
          <p:cNvPr id="6" name="Picture 5" descr="A screenshot of a computer&#10;&#10;AI-generated content may be incorrect.">
            <a:extLst>
              <a:ext uri="{FF2B5EF4-FFF2-40B4-BE49-F238E27FC236}">
                <a16:creationId xmlns:a16="http://schemas.microsoft.com/office/drawing/2014/main" id="{E411A259-3551-7618-3C2B-C23C45575F48}"/>
              </a:ext>
            </a:extLst>
          </p:cNvPr>
          <p:cNvPicPr>
            <a:picLocks noChangeAspect="1"/>
          </p:cNvPicPr>
          <p:nvPr/>
        </p:nvPicPr>
        <p:blipFill>
          <a:blip r:embed="rId4"/>
          <a:stretch>
            <a:fillRect/>
          </a:stretch>
        </p:blipFill>
        <p:spPr>
          <a:xfrm>
            <a:off x="5836596" y="1394559"/>
            <a:ext cx="5969463" cy="3915677"/>
          </a:xfrm>
          <a:prstGeom prst="rect">
            <a:avLst/>
          </a:prstGeom>
        </p:spPr>
      </p:pic>
    </p:spTree>
    <p:extLst>
      <p:ext uri="{BB962C8B-B14F-4D97-AF65-F5344CB8AC3E}">
        <p14:creationId xmlns:p14="http://schemas.microsoft.com/office/powerpoint/2010/main" val="33985627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65285B-D58B-CF86-BC29-B1CF91D4C3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E31907-A282-AE1A-AF29-9B696175ABA0}"/>
              </a:ext>
            </a:extLst>
          </p:cNvPr>
          <p:cNvSpPr>
            <a:spLocks noGrp="1"/>
          </p:cNvSpPr>
          <p:nvPr>
            <p:ph type="title"/>
          </p:nvPr>
        </p:nvSpPr>
        <p:spPr/>
        <p:txBody>
          <a:bodyPr>
            <a:normAutofit fontScale="90000"/>
          </a:bodyPr>
          <a:lstStyle/>
          <a:p>
            <a:r>
              <a:rPr lang="en-US" dirty="0"/>
              <a:t>Participation 9: Follow</a:t>
            </a:r>
            <a:br>
              <a:rPr lang="en-US" dirty="0"/>
            </a:br>
            <a:r>
              <a:rPr lang="en-US" dirty="0"/>
              <a:t>ISSIP Ambassadors </a:t>
            </a:r>
            <a:br>
              <a:rPr lang="en-US" dirty="0"/>
            </a:br>
            <a:r>
              <a:rPr lang="en-US" dirty="0"/>
              <a:t>on LinkedIn</a:t>
            </a:r>
          </a:p>
        </p:txBody>
      </p:sp>
      <p:sp>
        <p:nvSpPr>
          <p:cNvPr id="3" name="Content Placeholder 2">
            <a:extLst>
              <a:ext uri="{FF2B5EF4-FFF2-40B4-BE49-F238E27FC236}">
                <a16:creationId xmlns:a16="http://schemas.microsoft.com/office/drawing/2014/main" id="{DC52B7D9-8A9A-BB8E-F796-6F1E992FEE25}"/>
              </a:ext>
            </a:extLst>
          </p:cNvPr>
          <p:cNvSpPr>
            <a:spLocks noGrp="1"/>
          </p:cNvSpPr>
          <p:nvPr>
            <p:ph idx="1"/>
          </p:nvPr>
        </p:nvSpPr>
        <p:spPr>
          <a:xfrm>
            <a:off x="838200" y="2506662"/>
            <a:ext cx="5257800" cy="4351338"/>
          </a:xfrm>
        </p:spPr>
        <p:txBody>
          <a:bodyPr/>
          <a:lstStyle/>
          <a:p>
            <a:r>
              <a:rPr lang="en-US" dirty="0"/>
              <a:t>A great way to grow you networks is to follow ISSIP Ambassadors on LinkedIn.</a:t>
            </a:r>
          </a:p>
          <a:p>
            <a:r>
              <a:rPr lang="en-US" dirty="0"/>
              <a:t>Send connection requests to only those you know personally, or who you have studied their work, including ISSIP events.</a:t>
            </a:r>
          </a:p>
          <a:p>
            <a:pPr marL="0" indent="0">
              <a:buNone/>
            </a:pPr>
            <a:endParaRPr lang="en-US" dirty="0"/>
          </a:p>
        </p:txBody>
      </p:sp>
      <p:sp>
        <p:nvSpPr>
          <p:cNvPr id="4" name="TextBox 3">
            <a:extLst>
              <a:ext uri="{FF2B5EF4-FFF2-40B4-BE49-F238E27FC236}">
                <a16:creationId xmlns:a16="http://schemas.microsoft.com/office/drawing/2014/main" id="{247939EE-D719-98DE-AA8B-57B73571CAC3}"/>
              </a:ext>
            </a:extLst>
          </p:cNvPr>
          <p:cNvSpPr txBox="1"/>
          <p:nvPr/>
        </p:nvSpPr>
        <p:spPr>
          <a:xfrm>
            <a:off x="1264596" y="5933872"/>
            <a:ext cx="5259901" cy="369332"/>
          </a:xfrm>
          <a:prstGeom prst="rect">
            <a:avLst/>
          </a:prstGeom>
          <a:noFill/>
        </p:spPr>
        <p:txBody>
          <a:bodyPr wrap="none" rtlCol="0">
            <a:spAutoFit/>
          </a:bodyPr>
          <a:lstStyle/>
          <a:p>
            <a:r>
              <a:rPr lang="en-US" dirty="0">
                <a:hlinkClick r:id="rId3"/>
              </a:rPr>
              <a:t>https://</a:t>
            </a:r>
            <a:r>
              <a:rPr lang="en-US" dirty="0" err="1">
                <a:hlinkClick r:id="rId3"/>
              </a:rPr>
              <a:t>issip.org</a:t>
            </a:r>
            <a:r>
              <a:rPr lang="en-US" dirty="0">
                <a:hlinkClick r:id="rId3"/>
              </a:rPr>
              <a:t>/community/current-ambassadors/</a:t>
            </a:r>
            <a:endParaRPr lang="en-US" dirty="0"/>
          </a:p>
        </p:txBody>
      </p:sp>
      <p:pic>
        <p:nvPicPr>
          <p:cNvPr id="6" name="Picture 5">
            <a:extLst>
              <a:ext uri="{FF2B5EF4-FFF2-40B4-BE49-F238E27FC236}">
                <a16:creationId xmlns:a16="http://schemas.microsoft.com/office/drawing/2014/main" id="{1D3D6945-5365-EEB5-1C8D-472DFA65C991}"/>
              </a:ext>
            </a:extLst>
          </p:cNvPr>
          <p:cNvPicPr>
            <a:picLocks noChangeAspect="1"/>
          </p:cNvPicPr>
          <p:nvPr/>
        </p:nvPicPr>
        <p:blipFill>
          <a:blip r:embed="rId4"/>
          <a:stretch>
            <a:fillRect/>
          </a:stretch>
        </p:blipFill>
        <p:spPr>
          <a:xfrm>
            <a:off x="6783823" y="635237"/>
            <a:ext cx="4953159" cy="5167312"/>
          </a:xfrm>
          <a:prstGeom prst="rect">
            <a:avLst/>
          </a:prstGeom>
        </p:spPr>
      </p:pic>
    </p:spTree>
    <p:extLst>
      <p:ext uri="{BB962C8B-B14F-4D97-AF65-F5344CB8AC3E}">
        <p14:creationId xmlns:p14="http://schemas.microsoft.com/office/powerpoint/2010/main" val="35532484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C264D6-7449-DB4B-D320-A12045A38B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F89F13-BCED-505C-64BD-D00A708D822A}"/>
              </a:ext>
            </a:extLst>
          </p:cNvPr>
          <p:cNvSpPr>
            <a:spLocks noGrp="1"/>
          </p:cNvSpPr>
          <p:nvPr>
            <p:ph type="title"/>
          </p:nvPr>
        </p:nvSpPr>
        <p:spPr/>
        <p:txBody>
          <a:bodyPr/>
          <a:lstStyle/>
          <a:p>
            <a:r>
              <a:rPr lang="en-US" dirty="0"/>
              <a:t>Participation 10: Volunteer Support (Benevity and Institutional Donations)</a:t>
            </a:r>
          </a:p>
        </p:txBody>
      </p:sp>
      <p:sp>
        <p:nvSpPr>
          <p:cNvPr id="3" name="Content Placeholder 2">
            <a:extLst>
              <a:ext uri="{FF2B5EF4-FFF2-40B4-BE49-F238E27FC236}">
                <a16:creationId xmlns:a16="http://schemas.microsoft.com/office/drawing/2014/main" id="{A5E60ED2-E7FB-44B8-684B-198678C32544}"/>
              </a:ext>
            </a:extLst>
          </p:cNvPr>
          <p:cNvSpPr>
            <a:spLocks noGrp="1"/>
          </p:cNvSpPr>
          <p:nvPr>
            <p:ph idx="1"/>
          </p:nvPr>
        </p:nvSpPr>
        <p:spPr/>
        <p:txBody>
          <a:bodyPr/>
          <a:lstStyle/>
          <a:p>
            <a:r>
              <a:rPr lang="en-US" dirty="0"/>
              <a:t>Benevity – log volunteer hours</a:t>
            </a:r>
          </a:p>
          <a:p>
            <a:r>
              <a:rPr lang="en-US" dirty="0"/>
              <a:t>Institutional Donations</a:t>
            </a:r>
          </a:p>
          <a:p>
            <a:pPr lvl="1"/>
            <a:r>
              <a:rPr lang="en-US" dirty="0"/>
              <a:t>Reimbursement for any individual donations for professional association participation fees or education/certifications fees</a:t>
            </a:r>
          </a:p>
          <a:p>
            <a:r>
              <a:rPr lang="en-US" dirty="0"/>
              <a:t>By design, </a:t>
            </a:r>
            <a:r>
              <a:rPr lang="en-US" dirty="0" err="1"/>
              <a:t>ISSIP.org</a:t>
            </a:r>
            <a:r>
              <a:rPr lang="en-US" dirty="0"/>
              <a:t> tries to keep operating costs low</a:t>
            </a:r>
          </a:p>
          <a:p>
            <a:pPr lvl="1"/>
            <a:r>
              <a:rPr lang="en-US" dirty="0"/>
              <a:t>Primary expense is Executive Director service to do community-of-practice program management, including website, newsletter, volunteer management, non-profit professional association donations, constellation of platforms upkeep. </a:t>
            </a:r>
          </a:p>
          <a:p>
            <a:pPr lvl="1"/>
            <a:r>
              <a:rPr lang="en-US" dirty="0"/>
              <a:t>Conference support, awards, platforms, and ISSIP Foundation monthly donations are other costs.</a:t>
            </a:r>
          </a:p>
          <a:p>
            <a:pPr marL="457200" lvl="1" indent="0">
              <a:buNone/>
            </a:pPr>
            <a:endParaRPr lang="en-US" dirty="0"/>
          </a:p>
          <a:p>
            <a:pPr lvl="1"/>
            <a:endParaRPr lang="en-US" dirty="0"/>
          </a:p>
        </p:txBody>
      </p:sp>
      <p:sp>
        <p:nvSpPr>
          <p:cNvPr id="4" name="TextBox 3">
            <a:extLst>
              <a:ext uri="{FF2B5EF4-FFF2-40B4-BE49-F238E27FC236}">
                <a16:creationId xmlns:a16="http://schemas.microsoft.com/office/drawing/2014/main" id="{295F28C0-FC46-FF48-5052-6212C5E5A348}"/>
              </a:ext>
            </a:extLst>
          </p:cNvPr>
          <p:cNvSpPr txBox="1"/>
          <p:nvPr/>
        </p:nvSpPr>
        <p:spPr>
          <a:xfrm>
            <a:off x="838200" y="6127234"/>
            <a:ext cx="2252540" cy="369332"/>
          </a:xfrm>
          <a:prstGeom prst="rect">
            <a:avLst/>
          </a:prstGeom>
          <a:noFill/>
        </p:spPr>
        <p:txBody>
          <a:bodyPr wrap="none" rtlCol="0">
            <a:spAutoFit/>
          </a:bodyPr>
          <a:lstStyle/>
          <a:p>
            <a:r>
              <a:rPr lang="en-US" dirty="0">
                <a:hlinkClick r:id="rId3"/>
              </a:rPr>
              <a:t>https://</a:t>
            </a:r>
            <a:r>
              <a:rPr lang="en-US" dirty="0" err="1">
                <a:hlinkClick r:id="rId3"/>
              </a:rPr>
              <a:t>benevity.com</a:t>
            </a:r>
            <a:endParaRPr lang="en-US" dirty="0"/>
          </a:p>
        </p:txBody>
      </p:sp>
    </p:spTree>
    <p:extLst>
      <p:ext uri="{BB962C8B-B14F-4D97-AF65-F5344CB8AC3E}">
        <p14:creationId xmlns:p14="http://schemas.microsoft.com/office/powerpoint/2010/main" val="26156893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0CA920-A931-EDBD-3B4B-AD097D1976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98ADF6-0E7C-B834-6277-75FDAF3B1E7C}"/>
              </a:ext>
            </a:extLst>
          </p:cNvPr>
          <p:cNvSpPr>
            <a:spLocks noGrp="1"/>
          </p:cNvSpPr>
          <p:nvPr>
            <p:ph type="title"/>
          </p:nvPr>
        </p:nvSpPr>
        <p:spPr/>
        <p:txBody>
          <a:bodyPr/>
          <a:lstStyle/>
          <a:p>
            <a:r>
              <a:rPr lang="en-US" dirty="0"/>
              <a:t>Important – After</a:t>
            </a:r>
          </a:p>
        </p:txBody>
      </p:sp>
      <p:sp>
        <p:nvSpPr>
          <p:cNvPr id="3" name="Content Placeholder 2">
            <a:extLst>
              <a:ext uri="{FF2B5EF4-FFF2-40B4-BE49-F238E27FC236}">
                <a16:creationId xmlns:a16="http://schemas.microsoft.com/office/drawing/2014/main" id="{2C33920D-DD80-5248-A3DD-358AA34663D4}"/>
              </a:ext>
            </a:extLst>
          </p:cNvPr>
          <p:cNvSpPr>
            <a:spLocks noGrp="1"/>
          </p:cNvSpPr>
          <p:nvPr>
            <p:ph idx="1"/>
          </p:nvPr>
        </p:nvSpPr>
        <p:spPr/>
        <p:txBody>
          <a:bodyPr/>
          <a:lstStyle/>
          <a:p>
            <a:r>
              <a:rPr lang="en-US" dirty="0"/>
              <a:t>After taking the course, please take the post-test here.</a:t>
            </a:r>
          </a:p>
          <a:p>
            <a:pPr lvl="1"/>
            <a:r>
              <a:rPr lang="en-US" dirty="0">
                <a:hlinkClick r:id="rId3"/>
              </a:rPr>
              <a:t>https://</a:t>
            </a:r>
            <a:r>
              <a:rPr lang="en-US" dirty="0" err="1">
                <a:hlinkClick r:id="rId3"/>
              </a:rPr>
              <a:t>docs.google.com</a:t>
            </a:r>
            <a:r>
              <a:rPr lang="en-US" dirty="0">
                <a:hlinkClick r:id="rId3"/>
              </a:rPr>
              <a:t>/forms/d/e/1FAIpQLSfG_x6NQ6_qXahCch2i6E9yVmu7jtwefVX33nf4pYiJZG41zg/</a:t>
            </a:r>
            <a:r>
              <a:rPr lang="en-US" dirty="0" err="1">
                <a:hlinkClick r:id="rId3"/>
              </a:rPr>
              <a:t>viewform</a:t>
            </a:r>
            <a:endParaRPr lang="en-US" dirty="0"/>
          </a:p>
        </p:txBody>
      </p:sp>
    </p:spTree>
    <p:extLst>
      <p:ext uri="{BB962C8B-B14F-4D97-AF65-F5344CB8AC3E}">
        <p14:creationId xmlns:p14="http://schemas.microsoft.com/office/powerpoint/2010/main" val="2193107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89D5A-AF29-BE00-F807-913C31AB8953}"/>
              </a:ext>
            </a:extLst>
          </p:cNvPr>
          <p:cNvSpPr>
            <a:spLocks noGrp="1"/>
          </p:cNvSpPr>
          <p:nvPr>
            <p:ph type="title"/>
          </p:nvPr>
        </p:nvSpPr>
        <p:spPr>
          <a:xfrm>
            <a:off x="838200" y="201003"/>
            <a:ext cx="10515600" cy="1325563"/>
          </a:xfrm>
        </p:spPr>
        <p:txBody>
          <a:bodyPr/>
          <a:lstStyle/>
          <a:p>
            <a:r>
              <a:rPr lang="en-US" dirty="0"/>
              <a:t>Three Sections &amp; Ten Items Per Section</a:t>
            </a:r>
          </a:p>
        </p:txBody>
      </p:sp>
      <p:sp>
        <p:nvSpPr>
          <p:cNvPr id="3" name="Content Placeholder 2">
            <a:extLst>
              <a:ext uri="{FF2B5EF4-FFF2-40B4-BE49-F238E27FC236}">
                <a16:creationId xmlns:a16="http://schemas.microsoft.com/office/drawing/2014/main" id="{8BB4413E-169B-6FBD-99FD-5258E6BCBE7B}"/>
              </a:ext>
            </a:extLst>
          </p:cNvPr>
          <p:cNvSpPr>
            <a:spLocks noGrp="1"/>
          </p:cNvSpPr>
          <p:nvPr>
            <p:ph idx="1"/>
          </p:nvPr>
        </p:nvSpPr>
        <p:spPr>
          <a:xfrm>
            <a:off x="1195388" y="1497013"/>
            <a:ext cx="2990850" cy="4351338"/>
          </a:xfrm>
        </p:spPr>
        <p:txBody>
          <a:bodyPr>
            <a:normAutofit fontScale="85000" lnSpcReduction="10000"/>
          </a:bodyPr>
          <a:lstStyle/>
          <a:p>
            <a:r>
              <a:rPr lang="en-US" dirty="0"/>
              <a:t>Concepts</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Service is Central</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Service Innovation Strategy</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AI, Digital Service, Technology-Mediated Service</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Service Practice</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Service Research</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Service Education</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Service Science</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Service-Dominant (S-D) Logic</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Service-Dominant Architecture</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T-shaped Service Innovation Professional</a:t>
            </a:r>
          </a:p>
        </p:txBody>
      </p:sp>
      <p:sp>
        <p:nvSpPr>
          <p:cNvPr id="4" name="Content Placeholder 2">
            <a:extLst>
              <a:ext uri="{FF2B5EF4-FFF2-40B4-BE49-F238E27FC236}">
                <a16:creationId xmlns:a16="http://schemas.microsoft.com/office/drawing/2014/main" id="{ECCCFE99-AD64-2456-4057-DE645DE5D5DD}"/>
              </a:ext>
            </a:extLst>
          </p:cNvPr>
          <p:cNvSpPr txBox="1">
            <a:spLocks/>
          </p:cNvSpPr>
          <p:nvPr/>
        </p:nvSpPr>
        <p:spPr>
          <a:xfrm>
            <a:off x="4442680" y="1497013"/>
            <a:ext cx="29908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5" name="Content Placeholder 2">
            <a:extLst>
              <a:ext uri="{FF2B5EF4-FFF2-40B4-BE49-F238E27FC236}">
                <a16:creationId xmlns:a16="http://schemas.microsoft.com/office/drawing/2014/main" id="{1E31592D-B4CE-B054-166E-863D64019496}"/>
              </a:ext>
            </a:extLst>
          </p:cNvPr>
          <p:cNvSpPr txBox="1">
            <a:spLocks/>
          </p:cNvSpPr>
          <p:nvPr/>
        </p:nvSpPr>
        <p:spPr>
          <a:xfrm>
            <a:off x="7689972" y="1497013"/>
            <a:ext cx="29908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6" name="Content Placeholder 2">
            <a:extLst>
              <a:ext uri="{FF2B5EF4-FFF2-40B4-BE49-F238E27FC236}">
                <a16:creationId xmlns:a16="http://schemas.microsoft.com/office/drawing/2014/main" id="{59F1E482-BB79-6902-B284-1698CA6ED0E6}"/>
              </a:ext>
            </a:extLst>
          </p:cNvPr>
          <p:cNvSpPr txBox="1">
            <a:spLocks/>
          </p:cNvSpPr>
          <p:nvPr/>
        </p:nvSpPr>
        <p:spPr>
          <a:xfrm>
            <a:off x="8699439" y="1379782"/>
            <a:ext cx="29908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
        <p:nvSpPr>
          <p:cNvPr id="7" name="Content Placeholder 2">
            <a:extLst>
              <a:ext uri="{FF2B5EF4-FFF2-40B4-BE49-F238E27FC236}">
                <a16:creationId xmlns:a16="http://schemas.microsoft.com/office/drawing/2014/main" id="{2534877C-D51C-236B-4F00-90120DF59073}"/>
              </a:ext>
            </a:extLst>
          </p:cNvPr>
          <p:cNvSpPr txBox="1">
            <a:spLocks/>
          </p:cNvSpPr>
          <p:nvPr/>
        </p:nvSpPr>
        <p:spPr>
          <a:xfrm>
            <a:off x="4467959" y="1379782"/>
            <a:ext cx="366382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ISSIP</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Code of Conduct</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Annual Calendar</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Bylaws - Non-Profit</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Programs - Community of Practice</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Constellation of Platforms</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Website &amp; Registration</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Conferences</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Group &amp; Blog Posts</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Event Series, Panels, Whitepaper</a:t>
            </a:r>
          </a:p>
          <a:p>
            <a:pPr marL="342900" marR="0" lvl="0" indent="-342900">
              <a:buFont typeface="+mj-lt"/>
              <a:buAutoNum type="arabicPeriod"/>
            </a:pPr>
            <a:r>
              <a:rPr lang="en-US" sz="1600" dirty="0">
                <a:effectLst/>
                <a:latin typeface="Times New Roman" panose="02020603050405020304" pitchFamily="18" charset="0"/>
                <a:ea typeface="Times New Roman" panose="02020603050405020304" pitchFamily="18" charset="0"/>
              </a:rPr>
              <a:t>Books (Business Expert Press Partnership)</a:t>
            </a:r>
          </a:p>
          <a:p>
            <a:pPr lvl="1"/>
            <a:endParaRPr lang="en-US" dirty="0"/>
          </a:p>
        </p:txBody>
      </p:sp>
      <p:sp>
        <p:nvSpPr>
          <p:cNvPr id="8" name="Content Placeholder 2">
            <a:extLst>
              <a:ext uri="{FF2B5EF4-FFF2-40B4-BE49-F238E27FC236}">
                <a16:creationId xmlns:a16="http://schemas.microsoft.com/office/drawing/2014/main" id="{F7BB6BEE-1B61-5308-7C46-F2B8028B45A4}"/>
              </a:ext>
            </a:extLst>
          </p:cNvPr>
          <p:cNvSpPr txBox="1">
            <a:spLocks/>
          </p:cNvSpPr>
          <p:nvPr/>
        </p:nvSpPr>
        <p:spPr>
          <a:xfrm>
            <a:off x="8442997" y="1379782"/>
            <a:ext cx="2990850" cy="4351338"/>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Participation</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Culture: Give-Get-Grow Plan</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Newsletter</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Vote in ISSIP Annual VP Election</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Encourage Nominations in ISSIP Excellence in Service Award</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Follow ISSIP LinkedIn Company</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Member ISSIP LinkedIn Group</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Subscriber ISSIP YouTube Channel</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Follower ISSIP Slideshare</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Ambassadors</a:t>
            </a:r>
          </a:p>
          <a:p>
            <a:pPr marL="342900" marR="0" lvl="0" indent="-342900">
              <a:buFont typeface="+mj-lt"/>
              <a:buAutoNum type="arabicPeriod"/>
            </a:pPr>
            <a:r>
              <a:rPr lang="en-US" sz="1800" dirty="0">
                <a:effectLst/>
                <a:latin typeface="Times New Roman" panose="02020603050405020304" pitchFamily="18" charset="0"/>
                <a:ea typeface="Times New Roman" panose="02020603050405020304" pitchFamily="18" charset="0"/>
              </a:rPr>
              <a:t>Support &amp; Leadership (Benevity, Institutional Donations)</a:t>
            </a:r>
          </a:p>
          <a:p>
            <a:pPr marL="0" marR="0"/>
            <a:endParaRPr lang="en-US" sz="1800" dirty="0">
              <a:effectLst/>
              <a:latin typeface="Times New Roman" panose="02020603050405020304" pitchFamily="18" charset="0"/>
              <a:ea typeface="Times New Roman" panose="02020603050405020304" pitchFamily="18" charset="0"/>
            </a:endParaRPr>
          </a:p>
          <a:p>
            <a:pPr lvl="1"/>
            <a:endParaRPr lang="en-US" dirty="0"/>
          </a:p>
        </p:txBody>
      </p:sp>
    </p:spTree>
    <p:extLst>
      <p:ext uri="{BB962C8B-B14F-4D97-AF65-F5344CB8AC3E}">
        <p14:creationId xmlns:p14="http://schemas.microsoft.com/office/powerpoint/2010/main" val="22673204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34EA4-D91D-0B2E-5E53-6C8BAB46B197}"/>
              </a:ext>
            </a:extLst>
          </p:cNvPr>
          <p:cNvSpPr>
            <a:spLocks noGrp="1"/>
          </p:cNvSpPr>
          <p:nvPr>
            <p:ph type="title"/>
          </p:nvPr>
        </p:nvSpPr>
        <p:spPr/>
        <p:txBody>
          <a:bodyPr/>
          <a:lstStyle/>
          <a:p>
            <a:r>
              <a:rPr lang="en-US" dirty="0"/>
              <a:t>Important – Before</a:t>
            </a:r>
          </a:p>
        </p:txBody>
      </p:sp>
      <p:sp>
        <p:nvSpPr>
          <p:cNvPr id="3" name="Content Placeholder 2">
            <a:extLst>
              <a:ext uri="{FF2B5EF4-FFF2-40B4-BE49-F238E27FC236}">
                <a16:creationId xmlns:a16="http://schemas.microsoft.com/office/drawing/2014/main" id="{B719591F-D8A7-D03F-30A3-A9B7343A48A1}"/>
              </a:ext>
            </a:extLst>
          </p:cNvPr>
          <p:cNvSpPr>
            <a:spLocks noGrp="1"/>
          </p:cNvSpPr>
          <p:nvPr>
            <p:ph idx="1"/>
          </p:nvPr>
        </p:nvSpPr>
        <p:spPr/>
        <p:txBody>
          <a:bodyPr/>
          <a:lstStyle/>
          <a:p>
            <a:r>
              <a:rPr lang="en-US" dirty="0"/>
              <a:t>Before taking the course, please take the pre-test here.</a:t>
            </a:r>
          </a:p>
          <a:p>
            <a:pPr lvl="1"/>
            <a:r>
              <a:rPr lang="en-US" dirty="0">
                <a:hlinkClick r:id="rId2"/>
              </a:rPr>
              <a:t>https://docs.google.com/forms/d/e/1FAIpQLSf0lK9NWj3rqIrP_9VyuVCdlLCnbvgGHav4PlEbaIGEzahP8w/viewform</a:t>
            </a:r>
            <a:endParaRPr lang="en-US" dirty="0"/>
          </a:p>
          <a:p>
            <a:pPr lvl="1"/>
            <a:endParaRPr lang="en-US" dirty="0"/>
          </a:p>
          <a:p>
            <a:pPr lvl="1"/>
            <a:endParaRPr lang="en-US" dirty="0"/>
          </a:p>
        </p:txBody>
      </p:sp>
    </p:spTree>
    <p:extLst>
      <p:ext uri="{BB962C8B-B14F-4D97-AF65-F5344CB8AC3E}">
        <p14:creationId xmlns:p14="http://schemas.microsoft.com/office/powerpoint/2010/main" val="2802638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82BE7-A707-F17B-82FA-E6817523CFD5}"/>
              </a:ext>
            </a:extLst>
          </p:cNvPr>
          <p:cNvSpPr>
            <a:spLocks noGrp="1"/>
          </p:cNvSpPr>
          <p:nvPr>
            <p:ph type="title"/>
          </p:nvPr>
        </p:nvSpPr>
        <p:spPr/>
        <p:txBody>
          <a:bodyPr/>
          <a:lstStyle/>
          <a:p>
            <a:r>
              <a:rPr lang="en-US" dirty="0"/>
              <a:t>Section A: Concepts</a:t>
            </a:r>
          </a:p>
        </p:txBody>
      </p:sp>
      <p:sp>
        <p:nvSpPr>
          <p:cNvPr id="3" name="Content Placeholder 2">
            <a:extLst>
              <a:ext uri="{FF2B5EF4-FFF2-40B4-BE49-F238E27FC236}">
                <a16:creationId xmlns:a16="http://schemas.microsoft.com/office/drawing/2014/main" id="{2BCFDF55-B7BB-E80A-C9BB-E65B5413E967}"/>
              </a:ext>
            </a:extLst>
          </p:cNvPr>
          <p:cNvSpPr>
            <a:spLocks noGrp="1"/>
          </p:cNvSpPr>
          <p:nvPr>
            <p:ph idx="1"/>
          </p:nvPr>
        </p:nvSpPr>
        <p:spPr/>
        <p:txBody>
          <a:bodyPr>
            <a:normAutofit fontScale="92500" lnSpcReduction="20000"/>
          </a:bodyPr>
          <a:lstStyle/>
          <a:p>
            <a:r>
              <a:rPr lang="en-US" dirty="0"/>
              <a:t>Ten Learning Items</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Service is Central</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Service Innovation Strategy </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AI, Digital Service, Technology-Mediated Service</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Service Practice</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Service Research</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Service Education</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Service Science</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Service-Dominant (S-D) Logic</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Service-Dominant Architecture</a:t>
            </a:r>
          </a:p>
          <a:p>
            <a:pPr marL="342900" marR="0" lvl="0" indent="-342900">
              <a:buFont typeface="+mj-lt"/>
              <a:buAutoNum type="arabicPeriod"/>
            </a:pPr>
            <a:r>
              <a:rPr lang="en-US" sz="2400" dirty="0">
                <a:effectLst/>
                <a:latin typeface="Times New Roman" panose="02020603050405020304" pitchFamily="18" charset="0"/>
                <a:ea typeface="Times New Roman" panose="02020603050405020304" pitchFamily="18" charset="0"/>
              </a:rPr>
              <a:t>T-shaped Service Innovation Professional</a:t>
            </a:r>
          </a:p>
          <a:p>
            <a:pPr lvl="1"/>
            <a:endParaRPr lang="en-US" dirty="0"/>
          </a:p>
        </p:txBody>
      </p:sp>
    </p:spTree>
    <p:extLst>
      <p:ext uri="{BB962C8B-B14F-4D97-AF65-F5344CB8AC3E}">
        <p14:creationId xmlns:p14="http://schemas.microsoft.com/office/powerpoint/2010/main" val="3983546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40175-CD59-CF03-0B34-E9DFD322BFD0}"/>
              </a:ext>
            </a:extLst>
          </p:cNvPr>
          <p:cNvSpPr>
            <a:spLocks noGrp="1"/>
          </p:cNvSpPr>
          <p:nvPr>
            <p:ph type="title"/>
          </p:nvPr>
        </p:nvSpPr>
        <p:spPr/>
        <p:txBody>
          <a:bodyPr/>
          <a:lstStyle/>
          <a:p>
            <a:r>
              <a:rPr lang="en-US" dirty="0"/>
              <a:t>Concept 1: Service is Central</a:t>
            </a:r>
          </a:p>
        </p:txBody>
      </p:sp>
      <p:sp>
        <p:nvSpPr>
          <p:cNvPr id="3" name="Content Placeholder 2">
            <a:extLst>
              <a:ext uri="{FF2B5EF4-FFF2-40B4-BE49-F238E27FC236}">
                <a16:creationId xmlns:a16="http://schemas.microsoft.com/office/drawing/2014/main" id="{D7A96130-9FF7-74DA-29FA-5E9AD383C734}"/>
              </a:ext>
            </a:extLst>
          </p:cNvPr>
          <p:cNvSpPr>
            <a:spLocks noGrp="1"/>
          </p:cNvSpPr>
          <p:nvPr>
            <p:ph idx="1"/>
          </p:nvPr>
        </p:nvSpPr>
        <p:spPr/>
        <p:txBody>
          <a:bodyPr>
            <a:normAutofit lnSpcReduction="10000"/>
          </a:bodyPr>
          <a:lstStyle/>
          <a:p>
            <a:r>
              <a:rPr lang="en-US" dirty="0"/>
              <a:t>Service is defined by ISSIP as “the application of resources (e.g., knowledge, skills, tools, etc.) for the benefit of another.”</a:t>
            </a:r>
          </a:p>
          <a:p>
            <a:pPr lvl="1"/>
            <a:r>
              <a:rPr lang="en-US" dirty="0"/>
              <a:t>Simply put, becoming better at helping others</a:t>
            </a:r>
          </a:p>
          <a:p>
            <a:pPr lvl="1"/>
            <a:r>
              <a:rPr lang="en-US" dirty="0"/>
              <a:t>Daily life depends on the give-get-grow of service</a:t>
            </a:r>
          </a:p>
          <a:p>
            <a:r>
              <a:rPr lang="en-US" b="1" dirty="0"/>
              <a:t>Historically, service is a ‘hot topic’ of economic and practical importance because:</a:t>
            </a:r>
          </a:p>
          <a:p>
            <a:pPr lvl="1"/>
            <a:r>
              <a:rPr lang="en-US" dirty="0"/>
              <a:t>Economist use the term to describe the largest sector of advanced economies where the majority of jobs exists, and </a:t>
            </a:r>
          </a:p>
          <a:p>
            <a:pPr lvl="1"/>
            <a:r>
              <a:rPr lang="en-US" dirty="0"/>
              <a:t>Technologist are building more and more advanced types of service delivery devices (e.g., smartphones). </a:t>
            </a:r>
          </a:p>
          <a:p>
            <a:r>
              <a:rPr lang="en-US" dirty="0"/>
              <a:t>Exercise: Name the resources you use most to help others?</a:t>
            </a:r>
          </a:p>
          <a:p>
            <a:pPr marL="0" indent="0">
              <a:buNone/>
            </a:pPr>
            <a:endParaRPr lang="en-US" dirty="0"/>
          </a:p>
        </p:txBody>
      </p:sp>
    </p:spTree>
    <p:extLst>
      <p:ext uri="{BB962C8B-B14F-4D97-AF65-F5344CB8AC3E}">
        <p14:creationId xmlns:p14="http://schemas.microsoft.com/office/powerpoint/2010/main" val="3419641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569C4A-3F3D-2C87-7E57-A4B5658E24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9D5BEE-AB29-0099-CEFB-216E1ED051AC}"/>
              </a:ext>
            </a:extLst>
          </p:cNvPr>
          <p:cNvSpPr>
            <a:spLocks noGrp="1"/>
          </p:cNvSpPr>
          <p:nvPr>
            <p:ph type="title"/>
          </p:nvPr>
        </p:nvSpPr>
        <p:spPr/>
        <p:txBody>
          <a:bodyPr/>
          <a:lstStyle/>
          <a:p>
            <a:r>
              <a:rPr lang="en-US" dirty="0"/>
              <a:t>Concept 2: Service Innovation Strategy</a:t>
            </a:r>
          </a:p>
        </p:txBody>
      </p:sp>
      <p:sp>
        <p:nvSpPr>
          <p:cNvPr id="3" name="Content Placeholder 2">
            <a:extLst>
              <a:ext uri="{FF2B5EF4-FFF2-40B4-BE49-F238E27FC236}">
                <a16:creationId xmlns:a16="http://schemas.microsoft.com/office/drawing/2014/main" id="{F6585B7B-A5A3-4B12-8538-1974E94181A9}"/>
              </a:ext>
            </a:extLst>
          </p:cNvPr>
          <p:cNvSpPr>
            <a:spLocks noGrp="1"/>
          </p:cNvSpPr>
          <p:nvPr>
            <p:ph idx="1"/>
          </p:nvPr>
        </p:nvSpPr>
        <p:spPr/>
        <p:txBody>
          <a:bodyPr>
            <a:normAutofit fontScale="92500" lnSpcReduction="10000"/>
          </a:bodyPr>
          <a:lstStyle/>
          <a:p>
            <a:r>
              <a:rPr lang="en-US" dirty="0"/>
              <a:t>Service innovation is defined by ISSIP as “a dynamic configuration of designed and evolving technological capabilities, business model benefits, and institutional arrangements that mitigate harms.”</a:t>
            </a:r>
          </a:p>
          <a:p>
            <a:r>
              <a:rPr lang="en-US" dirty="0"/>
              <a:t>We prefer ‘service innovation’ to only using ‘innovation’ because innovations alone can be used by good actors (to create benefits) or bad actors (to create harms) – so it is important for service innovation professionals to benefit humanity and to ask four types of questions:</a:t>
            </a:r>
          </a:p>
          <a:p>
            <a:pPr lvl="1"/>
            <a:r>
              <a:rPr lang="en-US" b="1" dirty="0"/>
              <a:t>Should we? </a:t>
            </a:r>
            <a:r>
              <a:rPr lang="en-US" dirty="0"/>
              <a:t>Who will benefit? Is there a market? </a:t>
            </a:r>
          </a:p>
          <a:p>
            <a:pPr lvl="1"/>
            <a:r>
              <a:rPr lang="en-US" b="1" dirty="0"/>
              <a:t>Can we? </a:t>
            </a:r>
            <a:r>
              <a:rPr lang="en-US" dirty="0"/>
              <a:t>What capability is being amplified? Is it technological possible?</a:t>
            </a:r>
          </a:p>
          <a:p>
            <a:pPr lvl="1"/>
            <a:r>
              <a:rPr lang="en-US" b="1" dirty="0"/>
              <a:t>May we?  </a:t>
            </a:r>
            <a:r>
              <a:rPr lang="en-US" dirty="0"/>
              <a:t>Who might be harmed? Is it legal? Are there ways to mitigate the harms from bad actors, accidents, and unintended consequences?</a:t>
            </a:r>
          </a:p>
          <a:p>
            <a:pPr lvl="1"/>
            <a:r>
              <a:rPr lang="en-US" b="1" dirty="0"/>
              <a:t>Will we? </a:t>
            </a:r>
            <a:r>
              <a:rPr lang="en-US" dirty="0"/>
              <a:t>What will we all learn from doing this? Is it a top priority and highly meaningful use for our resources? Is the timing right for this?</a:t>
            </a:r>
          </a:p>
        </p:txBody>
      </p:sp>
    </p:spTree>
    <p:extLst>
      <p:ext uri="{BB962C8B-B14F-4D97-AF65-F5344CB8AC3E}">
        <p14:creationId xmlns:p14="http://schemas.microsoft.com/office/powerpoint/2010/main" val="211991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E493B2-265F-4523-08B7-B1C3272A6A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D937B3-0E5B-0949-7BE9-DA02CAF307E6}"/>
              </a:ext>
            </a:extLst>
          </p:cNvPr>
          <p:cNvSpPr>
            <a:spLocks noGrp="1"/>
          </p:cNvSpPr>
          <p:nvPr>
            <p:ph type="title"/>
          </p:nvPr>
        </p:nvSpPr>
        <p:spPr/>
        <p:txBody>
          <a:bodyPr/>
          <a:lstStyle/>
          <a:p>
            <a:r>
              <a:rPr lang="en-US" dirty="0"/>
              <a:t>Concept 3: AI, Digital Service, Technology-Mediated Service</a:t>
            </a:r>
          </a:p>
        </p:txBody>
      </p:sp>
      <p:sp>
        <p:nvSpPr>
          <p:cNvPr id="3" name="Content Placeholder 2">
            <a:extLst>
              <a:ext uri="{FF2B5EF4-FFF2-40B4-BE49-F238E27FC236}">
                <a16:creationId xmlns:a16="http://schemas.microsoft.com/office/drawing/2014/main" id="{B84799D7-81A3-9C06-3977-A780392B1B9F}"/>
              </a:ext>
            </a:extLst>
          </p:cNvPr>
          <p:cNvSpPr>
            <a:spLocks noGrp="1"/>
          </p:cNvSpPr>
          <p:nvPr>
            <p:ph idx="1"/>
          </p:nvPr>
        </p:nvSpPr>
        <p:spPr/>
        <p:txBody>
          <a:bodyPr>
            <a:normAutofit fontScale="92500" lnSpcReduction="20000"/>
          </a:bodyPr>
          <a:lstStyle/>
          <a:p>
            <a:r>
              <a:rPr lang="en-US" dirty="0"/>
              <a:t>Technology has been one of the driving forces transforming business and society with each passing generation of people.</a:t>
            </a:r>
          </a:p>
          <a:p>
            <a:r>
              <a:rPr lang="en-US" dirty="0"/>
              <a:t>In the old times, service was delivered person-to-person and mostly within small family groups, but advancing technologies have amplified individual capabilities, and also new organizational forms (e.g., businesses, nations) allow for complex application of resources to benefit others. </a:t>
            </a:r>
          </a:p>
          <a:p>
            <a:r>
              <a:rPr lang="en-US" dirty="0"/>
              <a:t>The Internet, World-Wide-Web, and Smartphones have greatly increase screentime, and increased the amount of daily technology-mediated service in the world. </a:t>
            </a:r>
          </a:p>
          <a:p>
            <a:r>
              <a:rPr lang="en-US" dirty="0"/>
              <a:t>Artificial Intelligence (AI) is one of the newest resources that we have access to and can apply to benefit others. This AI transformation of service is happening now. </a:t>
            </a:r>
          </a:p>
        </p:txBody>
      </p:sp>
    </p:spTree>
    <p:extLst>
      <p:ext uri="{BB962C8B-B14F-4D97-AF65-F5344CB8AC3E}">
        <p14:creationId xmlns:p14="http://schemas.microsoft.com/office/powerpoint/2010/main" val="32169030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6996</TotalTime>
  <Words>3353</Words>
  <Application>Microsoft Macintosh PowerPoint</Application>
  <PresentationFormat>Widescreen</PresentationFormat>
  <Paragraphs>350</Paragraphs>
  <Slides>39</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Aptos</vt:lpstr>
      <vt:lpstr>Aptos Display</vt:lpstr>
      <vt:lpstr>Arial</vt:lpstr>
      <vt:lpstr>Helvetica</vt:lpstr>
      <vt:lpstr>Roboto</vt:lpstr>
      <vt:lpstr>Times New Roman</vt:lpstr>
      <vt:lpstr>Office Theme</vt:lpstr>
      <vt:lpstr>ISSIP Course</vt:lpstr>
      <vt:lpstr>PowerPoint Presentation</vt:lpstr>
      <vt:lpstr>General Information</vt:lpstr>
      <vt:lpstr>Three Sections &amp; Ten Items Per Section</vt:lpstr>
      <vt:lpstr>Important – Before</vt:lpstr>
      <vt:lpstr>Section A: Concepts</vt:lpstr>
      <vt:lpstr>Concept 1: Service is Central</vt:lpstr>
      <vt:lpstr>Concept 2: Service Innovation Strategy</vt:lpstr>
      <vt:lpstr>Concept 3: AI, Digital Service, Technology-Mediated Service</vt:lpstr>
      <vt:lpstr>Concept 4: Service Practice</vt:lpstr>
      <vt:lpstr>Concept 5: Service Research</vt:lpstr>
      <vt:lpstr>Concept 6: Service Education</vt:lpstr>
      <vt:lpstr>Concept 7: Service Science</vt:lpstr>
      <vt:lpstr>Concept 8: Service-Dominant (S-D) logic</vt:lpstr>
      <vt:lpstr>Concept 9: Service Dominant Architecture (SDA)</vt:lpstr>
      <vt:lpstr>Concept 10: T-shaped Service Innovation Professionals</vt:lpstr>
      <vt:lpstr>Section B: ISSIP</vt:lpstr>
      <vt:lpstr>ISSIP 1: Code of Conduct</vt:lpstr>
      <vt:lpstr>ISSIP 2: Annual Calendar</vt:lpstr>
      <vt:lpstr>ISSIP 3: Bylaws - Nonprofit</vt:lpstr>
      <vt:lpstr>ISSIP 4: Programs –  Community of Practice</vt:lpstr>
      <vt:lpstr>ISSIP 5: Constellation  of Platforms</vt:lpstr>
      <vt:lpstr>ISSIP 6: Website &amp; Registration</vt:lpstr>
      <vt:lpstr>ISSIP 7: Conferences</vt:lpstr>
      <vt:lpstr>ISSIP 8: LinkedIn Group &amp; Website Blog Posts</vt:lpstr>
      <vt:lpstr>ISSIP 9: Event Series, Panels, and Whitepapers</vt:lpstr>
      <vt:lpstr>ISSIP 10: Books (Business Expert Press)</vt:lpstr>
      <vt:lpstr>Section C: Participation</vt:lpstr>
      <vt:lpstr>Participation 1: Culture of Give-Get-Grow</vt:lpstr>
      <vt:lpstr>Participation 2: Newsletter</vt:lpstr>
      <vt:lpstr>Participation 3: Vote in ISSIP VP Annual Election</vt:lpstr>
      <vt:lpstr>Participation 4: Encourage Nominations in ISSIP Excellence in Service Annual Awards</vt:lpstr>
      <vt:lpstr>Participation 5: Become  a follower of ISSIP LinkedIn  Company</vt:lpstr>
      <vt:lpstr>Participation 6: Become a Member of ISSIP LinkedIn Group</vt:lpstr>
      <vt:lpstr>Participation 7: Become a Subscriber of ISSIP YouTube</vt:lpstr>
      <vt:lpstr>Participation 8: Become a Follower of ISSIP Slideshare</vt:lpstr>
      <vt:lpstr>Participation 9: Follow ISSIP Ambassadors  on LinkedIn</vt:lpstr>
      <vt:lpstr>Participation 10: Volunteer Support (Benevity and Institutional Donations)</vt:lpstr>
      <vt:lpstr>Important – After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Jim Spohrer</dc:creator>
  <cp:lastModifiedBy>Jim Spohrer</cp:lastModifiedBy>
  <cp:revision>110</cp:revision>
  <dcterms:created xsi:type="dcterms:W3CDTF">2025-01-27T19:26:54Z</dcterms:created>
  <dcterms:modified xsi:type="dcterms:W3CDTF">2025-03-07T18:41:35Z</dcterms:modified>
</cp:coreProperties>
</file>

<file path=docProps/thumbnail.jpeg>
</file>